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256" r:id="rId2"/>
    <p:sldId id="257" r:id="rId3"/>
    <p:sldId id="258" r:id="rId4"/>
    <p:sldId id="259" r:id="rId5"/>
    <p:sldId id="260" r:id="rId6"/>
    <p:sldId id="261" r:id="rId7"/>
    <p:sldId id="281" r:id="rId8"/>
    <p:sldId id="285" r:id="rId9"/>
    <p:sldId id="262" r:id="rId10"/>
    <p:sldId id="263" r:id="rId11"/>
    <p:sldId id="287" r:id="rId12"/>
    <p:sldId id="264" r:id="rId13"/>
    <p:sldId id="265" r:id="rId14"/>
    <p:sldId id="266" r:id="rId15"/>
    <p:sldId id="267" r:id="rId16"/>
    <p:sldId id="272" r:id="rId17"/>
    <p:sldId id="275" r:id="rId18"/>
    <p:sldId id="268" r:id="rId19"/>
    <p:sldId id="269" r:id="rId20"/>
    <p:sldId id="270" r:id="rId21"/>
    <p:sldId id="271" r:id="rId22"/>
    <p:sldId id="282" r:id="rId23"/>
    <p:sldId id="284" r:id="rId24"/>
    <p:sldId id="277" r:id="rId25"/>
    <p:sldId id="278" r:id="rId26"/>
    <p:sldId id="279" r:id="rId27"/>
    <p:sldId id="280" r:id="rId28"/>
  </p:sldIdLst>
  <p:sldSz cx="9144000" cy="6858000" type="screen4x3"/>
  <p:notesSz cx="6858000" cy="9144000"/>
  <p:custDataLst>
    <p:tags r:id="rId31"/>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01" autoAdjust="0"/>
    <p:restoredTop sz="77621" autoAdjust="0"/>
  </p:normalViewPr>
  <p:slideViewPr>
    <p:cSldViewPr>
      <p:cViewPr varScale="1">
        <p:scale>
          <a:sx n="57" d="100"/>
          <a:sy n="57" d="100"/>
        </p:scale>
        <p:origin x="-942" y="-84"/>
      </p:cViewPr>
      <p:guideLst>
        <p:guide orient="horz" pos="2160"/>
        <p:guide pos="2880"/>
      </p:guideLst>
    </p:cSldViewPr>
  </p:slideViewPr>
  <p:outlineViewPr>
    <p:cViewPr>
      <p:scale>
        <a:sx n="33" d="100"/>
        <a:sy n="33" d="100"/>
      </p:scale>
      <p:origin x="0" y="21144"/>
    </p:cViewPr>
  </p:outlineViewPr>
  <p:notesTextViewPr>
    <p:cViewPr>
      <p:scale>
        <a:sx n="100" d="100"/>
        <a:sy n="100" d="100"/>
      </p:scale>
      <p:origin x="0" y="0"/>
    </p:cViewPr>
  </p:notesTextViewPr>
  <p:notesViewPr>
    <p:cSldViewPr>
      <p:cViewPr varScale="1">
        <p:scale>
          <a:sx n="89" d="100"/>
          <a:sy n="89" d="100"/>
        </p:scale>
        <p:origin x="-3126"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dirty="0" smtClean="0"/>
              <a:t>2006: Hispanic Population in the United</a:t>
            </a:r>
            <a:r>
              <a:rPr lang="en-US" baseline="0" dirty="0" smtClean="0"/>
              <a:t> States</a:t>
            </a:r>
            <a:endParaRPr lang="en-US" dirty="0"/>
          </a:p>
        </c:rich>
      </c:tx>
      <c:layout/>
    </c:title>
    <c:plotArea>
      <c:layout/>
      <c:pieChart>
        <c:varyColors val="1"/>
        <c:ser>
          <c:idx val="0"/>
          <c:order val="0"/>
          <c:tx>
            <c:strRef>
              <c:f>Sheet1!$B$1</c:f>
              <c:strCache>
                <c:ptCount val="1"/>
                <c:pt idx="0">
                  <c:v>Sales</c:v>
                </c:pt>
              </c:strCache>
            </c:strRef>
          </c:tx>
          <c:dLbls>
            <c:dLblPos val="inEnd"/>
            <c:showVal val="1"/>
            <c:showLeaderLines val="1"/>
          </c:dLbls>
          <c:cat>
            <c:strRef>
              <c:f>Sheet1!$A$2:$A$6</c:f>
              <c:strCache>
                <c:ptCount val="5"/>
                <c:pt idx="0">
                  <c:v>Mexican </c:v>
                </c:pt>
                <c:pt idx="1">
                  <c:v>Central &amp; South American</c:v>
                </c:pt>
                <c:pt idx="2">
                  <c:v>Puerto Rican</c:v>
                </c:pt>
                <c:pt idx="3">
                  <c:v>Other</c:v>
                </c:pt>
                <c:pt idx="4">
                  <c:v>Cuban</c:v>
                </c:pt>
              </c:strCache>
            </c:strRef>
          </c:cat>
          <c:val>
            <c:numRef>
              <c:f>Sheet1!$B$2:$B$6</c:f>
              <c:numCache>
                <c:formatCode>0.0%</c:formatCode>
                <c:ptCount val="5"/>
                <c:pt idx="0">
                  <c:v>0.65600000000000058</c:v>
                </c:pt>
                <c:pt idx="1">
                  <c:v>0.14200000000000004</c:v>
                </c:pt>
                <c:pt idx="2">
                  <c:v>8.6000000000000063E-2</c:v>
                </c:pt>
                <c:pt idx="3">
                  <c:v>8.0000000000000071E-2</c:v>
                </c:pt>
                <c:pt idx="4">
                  <c:v>3.7000000000000026E-2</c:v>
                </c:pt>
              </c:numCache>
            </c:numRef>
          </c:val>
        </c:ser>
        <c:firstSliceAng val="0"/>
      </c:pieChart>
    </c:plotArea>
    <c:legend>
      <c:legendPos val="r"/>
      <c:layout>
        <c:manualLayout>
          <c:xMode val="edge"/>
          <c:yMode val="edge"/>
          <c:x val="0.60310574025469088"/>
          <c:y val="0.35491275558372881"/>
          <c:w val="0.33207944493049507"/>
          <c:h val="0.38940994435880316"/>
        </c:manualLayout>
      </c:layout>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smtClean="0"/>
              <a:t>Ethnicity</a:t>
            </a:r>
            <a:endParaRPr lang="en-US" dirty="0"/>
          </a:p>
        </c:rich>
      </c:tx>
      <c:layout/>
    </c:title>
    <c:plotArea>
      <c:layout/>
      <c:barChart>
        <c:barDir val="col"/>
        <c:grouping val="clustered"/>
        <c:ser>
          <c:idx val="0"/>
          <c:order val="0"/>
          <c:tx>
            <c:strRef>
              <c:f>Sheet1!$B$1</c:f>
              <c:strCache>
                <c:ptCount val="1"/>
                <c:pt idx="0">
                  <c:v>Series 1</c:v>
                </c:pt>
              </c:strCache>
            </c:strRef>
          </c:tx>
          <c:dLbls>
            <c:showVal val="1"/>
          </c:dLbls>
          <c:cat>
            <c:strRef>
              <c:f>Sheet1!$A$2:$A$5</c:f>
              <c:strCache>
                <c:ptCount val="4"/>
                <c:pt idx="0">
                  <c:v>White</c:v>
                </c:pt>
                <c:pt idx="1">
                  <c:v>Black</c:v>
                </c:pt>
                <c:pt idx="2">
                  <c:v>Latino</c:v>
                </c:pt>
                <c:pt idx="3">
                  <c:v>Asian/Pacific Islander</c:v>
                </c:pt>
              </c:strCache>
            </c:strRef>
          </c:cat>
          <c:val>
            <c:numRef>
              <c:f>Sheet1!$B$2:$B$5</c:f>
              <c:numCache>
                <c:formatCode>General</c:formatCode>
                <c:ptCount val="4"/>
                <c:pt idx="0">
                  <c:v>41</c:v>
                </c:pt>
                <c:pt idx="1">
                  <c:v>31</c:v>
                </c:pt>
                <c:pt idx="2">
                  <c:v>24</c:v>
                </c:pt>
                <c:pt idx="3">
                  <c:v>4</c:v>
                </c:pt>
              </c:numCache>
            </c:numRef>
          </c:val>
        </c:ser>
        <c:axId val="106614784"/>
        <c:axId val="106616320"/>
      </c:barChart>
      <c:catAx>
        <c:axId val="106614784"/>
        <c:scaling>
          <c:orientation val="minMax"/>
        </c:scaling>
        <c:axPos val="b"/>
        <c:tickLblPos val="nextTo"/>
        <c:crossAx val="106616320"/>
        <c:crosses val="autoZero"/>
        <c:auto val="1"/>
        <c:lblAlgn val="ctr"/>
        <c:lblOffset val="100"/>
      </c:catAx>
      <c:valAx>
        <c:axId val="106616320"/>
        <c:scaling>
          <c:orientation val="minMax"/>
        </c:scaling>
        <c:axPos val="l"/>
        <c:majorGridlines/>
        <c:numFmt formatCode="General" sourceLinked="1"/>
        <c:tickLblPos val="nextTo"/>
        <c:crossAx val="106614784"/>
        <c:crosses val="autoZero"/>
        <c:crossBetween val="between"/>
      </c:valAx>
    </c:plotArea>
    <c:plotVisOnly val="1"/>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smtClean="0"/>
              <a:t>Gender</a:t>
            </a:r>
            <a:endParaRPr lang="en-US" dirty="0"/>
          </a:p>
        </c:rich>
      </c:tx>
      <c:layout/>
    </c:title>
    <c:plotArea>
      <c:layout/>
      <c:barChart>
        <c:barDir val="col"/>
        <c:grouping val="clustered"/>
        <c:ser>
          <c:idx val="0"/>
          <c:order val="0"/>
          <c:tx>
            <c:strRef>
              <c:f>Sheet1!$B$1</c:f>
              <c:strCache>
                <c:ptCount val="1"/>
                <c:pt idx="0">
                  <c:v>Series 1</c:v>
                </c:pt>
              </c:strCache>
            </c:strRef>
          </c:tx>
          <c:dLbls>
            <c:showVal val="1"/>
          </c:dLbls>
          <c:cat>
            <c:strRef>
              <c:f>Sheet1!$A$2:$A$3</c:f>
              <c:strCache>
                <c:ptCount val="2"/>
                <c:pt idx="0">
                  <c:v>Female</c:v>
                </c:pt>
                <c:pt idx="1">
                  <c:v>Male</c:v>
                </c:pt>
              </c:strCache>
            </c:strRef>
          </c:cat>
          <c:val>
            <c:numRef>
              <c:f>Sheet1!$B$2:$B$3</c:f>
              <c:numCache>
                <c:formatCode>General</c:formatCode>
                <c:ptCount val="2"/>
                <c:pt idx="0">
                  <c:v>60</c:v>
                </c:pt>
                <c:pt idx="1">
                  <c:v>40</c:v>
                </c:pt>
              </c:numCache>
            </c:numRef>
          </c:val>
        </c:ser>
        <c:axId val="107345024"/>
        <c:axId val="107346560"/>
      </c:barChart>
      <c:catAx>
        <c:axId val="107345024"/>
        <c:scaling>
          <c:orientation val="minMax"/>
        </c:scaling>
        <c:axPos val="b"/>
        <c:tickLblPos val="nextTo"/>
        <c:crossAx val="107346560"/>
        <c:crosses val="autoZero"/>
        <c:auto val="1"/>
        <c:lblAlgn val="ctr"/>
        <c:lblOffset val="100"/>
      </c:catAx>
      <c:valAx>
        <c:axId val="107346560"/>
        <c:scaling>
          <c:orientation val="minMax"/>
        </c:scaling>
        <c:axPos val="l"/>
        <c:majorGridlines/>
        <c:numFmt formatCode="General" sourceLinked="1"/>
        <c:tickLblPos val="nextTo"/>
        <c:crossAx val="107345024"/>
        <c:crosses val="autoZero"/>
        <c:crossBetween val="between"/>
      </c:valAx>
    </c:plotArea>
    <c:plotVisOnly val="1"/>
  </c:chart>
  <c:txPr>
    <a:bodyPr/>
    <a:lstStyle/>
    <a:p>
      <a:pPr>
        <a:defRPr sz="1800"/>
      </a:pPr>
      <a:endParaRPr lang="en-US"/>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F9C5BCF4-CDD7-461D-A66D-9D283DC80A6F}" type="datetimeFigureOut">
              <a:rPr lang="en-US"/>
              <a:pPr>
                <a:defRPr/>
              </a:pPr>
              <a:t>1/22/2010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C08EE5A6-9AA2-4EA0-9B0C-F77B8EE08B1F}"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7D9DBA4A-6E08-42A6-B351-0651C4BD819A}" type="datetimeFigureOut">
              <a:rPr lang="en-US"/>
              <a:pPr>
                <a:defRPr/>
              </a:pPr>
              <a:t>1/22/2010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DD55659A-F1BA-4EFE-B881-F7628F4A83D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dirty="0" smtClean="0"/>
              <a:t>Tuesday – March 2, 2010 from 9:15 – 10:30 am (45 min)</a:t>
            </a:r>
          </a:p>
          <a:p>
            <a:pPr>
              <a:spcBef>
                <a:spcPct val="0"/>
              </a:spcBef>
            </a:pPr>
            <a:endParaRPr lang="en-US" b="1" dirty="0" smtClean="0"/>
          </a:p>
          <a:p>
            <a:pPr>
              <a:spcBef>
                <a:spcPct val="0"/>
              </a:spcBef>
            </a:pPr>
            <a:r>
              <a:rPr lang="en-US" dirty="0" smtClean="0"/>
              <a:t>Set-up for a panel discussion with participants.</a:t>
            </a:r>
          </a:p>
          <a:p>
            <a:pPr>
              <a:spcBef>
                <a:spcPct val="0"/>
              </a:spcBef>
            </a:pPr>
            <a:r>
              <a:rPr lang="en-US" dirty="0" smtClean="0"/>
              <a:t>Set business cards at table with handouts.</a:t>
            </a:r>
          </a:p>
          <a:p>
            <a:pPr>
              <a:spcBef>
                <a:spcPct val="0"/>
              </a:spcBef>
            </a:pPr>
            <a:r>
              <a:rPr lang="en-US" dirty="0" smtClean="0"/>
              <a:t>Play the introductory slide show and music as participants enter the room.</a:t>
            </a:r>
          </a:p>
          <a:p>
            <a:pPr>
              <a:spcBef>
                <a:spcPct val="0"/>
              </a:spcBef>
            </a:pPr>
            <a:endParaRPr lang="en-US" dirty="0" smtClean="0"/>
          </a:p>
        </p:txBody>
      </p:sp>
      <p:sp>
        <p:nvSpPr>
          <p:cNvPr id="51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033E729-1E5E-4AD8-B82B-B28DA2966ACE}" type="slidenum">
              <a:rPr lang="en-US"/>
              <a:pPr fontAlgn="base">
                <a:spcBef>
                  <a:spcPct val="0"/>
                </a:spcBef>
                <a:spcAft>
                  <a:spcPct val="0"/>
                </a:spcAft>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1" dirty="0" smtClean="0"/>
              <a:t>Lead:</a:t>
            </a:r>
            <a:r>
              <a:rPr lang="en-US" dirty="0" smtClean="0"/>
              <a:t> Karlos</a:t>
            </a:r>
            <a:endParaRPr lang="en-US" b="1" dirty="0" smtClean="0"/>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1" dirty="0" smtClean="0"/>
              <a:t>Lead:</a:t>
            </a:r>
            <a:r>
              <a:rPr lang="en-US" dirty="0" smtClean="0"/>
              <a:t> Karlos</a:t>
            </a:r>
            <a:endParaRPr lang="en-US" b="1" dirty="0" smtClean="0"/>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b="1" dirty="0" smtClean="0"/>
              <a:t>Lead: </a:t>
            </a:r>
          </a:p>
          <a:p>
            <a:pPr>
              <a:spcBef>
                <a:spcPct val="0"/>
              </a:spcBef>
            </a:pPr>
            <a:endParaRPr lang="en-US" b="1" dirty="0" smtClean="0"/>
          </a:p>
          <a:p>
            <a:pPr>
              <a:spcBef>
                <a:spcPct val="0"/>
              </a:spcBef>
            </a:pPr>
            <a:r>
              <a:rPr lang="en-US" dirty="0" smtClean="0"/>
              <a:t>Begin to share the picture on our campuses</a:t>
            </a:r>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1" dirty="0" smtClean="0"/>
              <a:t>Lead:</a:t>
            </a:r>
            <a:r>
              <a:rPr lang="en-US" dirty="0" smtClean="0"/>
              <a:t> </a:t>
            </a:r>
            <a:endParaRPr lang="en-US" b="1" dirty="0" smtClean="0"/>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1" dirty="0" smtClean="0"/>
              <a:t>Lead:</a:t>
            </a:r>
            <a:r>
              <a:rPr lang="en-US" dirty="0" smtClean="0"/>
              <a:t> Delma</a:t>
            </a:r>
            <a:endParaRPr lang="en-US" b="1" dirty="0" smtClean="0"/>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1" dirty="0" smtClean="0"/>
              <a:t>Lead: </a:t>
            </a:r>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1" dirty="0" smtClean="0"/>
              <a:t>Lead: </a:t>
            </a:r>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1" dirty="0" smtClean="0"/>
              <a:t>Lead: </a:t>
            </a:r>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fontAlgn="auto">
              <a:spcBef>
                <a:spcPts val="0"/>
              </a:spcBef>
              <a:spcAft>
                <a:spcPts val="0"/>
              </a:spcAft>
              <a:defRPr/>
            </a:pPr>
            <a:r>
              <a:rPr lang="en-US" b="1" dirty="0" smtClean="0"/>
              <a:t>Lead: </a:t>
            </a:r>
            <a:r>
              <a:rPr lang="en-US" dirty="0" smtClean="0"/>
              <a:t>Karlos</a:t>
            </a:r>
            <a:endParaRPr lang="en-US" b="1" dirty="0" smtClean="0"/>
          </a:p>
          <a:p>
            <a:pPr fontAlgn="auto">
              <a:spcBef>
                <a:spcPts val="0"/>
              </a:spcBef>
              <a:spcAft>
                <a:spcPts val="0"/>
              </a:spcAft>
              <a:defRPr/>
            </a:pPr>
            <a:endParaRPr lang="en-US" b="1" dirty="0" smtClean="0"/>
          </a:p>
          <a:p>
            <a:pPr fontAlgn="auto">
              <a:spcBef>
                <a:spcPts val="0"/>
              </a:spcBef>
              <a:spcAft>
                <a:spcPts val="0"/>
              </a:spcAft>
              <a:defRPr/>
            </a:pPr>
            <a:r>
              <a:rPr lang="en-US" dirty="0" smtClean="0"/>
              <a:t>What does this mean?</a:t>
            </a:r>
          </a:p>
          <a:p>
            <a:pPr fontAlgn="auto">
              <a:spcBef>
                <a:spcPts val="0"/>
              </a:spcBef>
              <a:spcAft>
                <a:spcPts val="0"/>
              </a:spcAft>
              <a:defRPr/>
            </a:pPr>
            <a:endParaRPr lang="en-US" dirty="0" smtClean="0"/>
          </a:p>
          <a:p>
            <a:pPr fontAlgn="auto">
              <a:spcBef>
                <a:spcPts val="0"/>
              </a:spcBef>
              <a:spcAft>
                <a:spcPts val="0"/>
              </a:spcAft>
              <a:defRPr/>
            </a:pPr>
            <a:r>
              <a:rPr lang="en-US" dirty="0" smtClean="0"/>
              <a:t>We wanted to get a sense of what Latinos felt a union should provide, so we asked! “What would you have wanted from your college union?”</a:t>
            </a:r>
          </a:p>
          <a:p>
            <a:pPr fontAlgn="auto">
              <a:spcBef>
                <a:spcPts val="0"/>
              </a:spcBef>
              <a:spcAft>
                <a:spcPts val="0"/>
              </a:spcAft>
              <a:defRPr/>
            </a:pPr>
            <a:endParaRPr lang="en-US" dirty="0" smtClean="0"/>
          </a:p>
          <a:p>
            <a:pPr fontAlgn="auto">
              <a:spcBef>
                <a:spcPts val="0"/>
              </a:spcBef>
              <a:spcAft>
                <a:spcPts val="0"/>
              </a:spcAft>
              <a:defRPr/>
            </a:pPr>
            <a:r>
              <a:rPr lang="en-US" dirty="0" smtClean="0"/>
              <a:t>From our Colleagues, we received feedback:</a:t>
            </a:r>
          </a:p>
          <a:p>
            <a:pPr fontAlgn="auto">
              <a:spcBef>
                <a:spcPts val="0"/>
              </a:spcBef>
              <a:spcAft>
                <a:spcPts val="0"/>
              </a:spcAft>
              <a:defRPr/>
            </a:pPr>
            <a:r>
              <a:rPr lang="en-US" sz="1200" dirty="0" smtClean="0"/>
              <a:t>Meeting with someone face-to-face</a:t>
            </a:r>
          </a:p>
          <a:p>
            <a:pPr fontAlgn="auto">
              <a:spcBef>
                <a:spcPts val="0"/>
              </a:spcBef>
              <a:spcAft>
                <a:spcPts val="0"/>
              </a:spcAft>
              <a:defRPr/>
            </a:pPr>
            <a:r>
              <a:rPr lang="en-US" sz="1200" dirty="0" smtClean="0"/>
              <a:t>College Union should be the hub of student activity</a:t>
            </a:r>
          </a:p>
          <a:p>
            <a:pPr fontAlgn="auto">
              <a:spcBef>
                <a:spcPts val="0"/>
              </a:spcBef>
              <a:spcAft>
                <a:spcPts val="0"/>
              </a:spcAft>
              <a:defRPr/>
            </a:pPr>
            <a:r>
              <a:rPr lang="en-US" sz="1200" dirty="0" smtClean="0"/>
              <a:t>“Union” as an intersection of campus engagement among all sub campus communities (students/faculty/staff)</a:t>
            </a:r>
          </a:p>
          <a:p>
            <a:pPr fontAlgn="auto">
              <a:spcBef>
                <a:spcPts val="0"/>
              </a:spcBef>
              <a:spcAft>
                <a:spcPts val="0"/>
              </a:spcAft>
              <a:defRPr/>
            </a:pPr>
            <a:r>
              <a:rPr lang="en-US" sz="1200" dirty="0" smtClean="0"/>
              <a:t>A center where we can model a sense of “community”</a:t>
            </a:r>
          </a:p>
          <a:p>
            <a:pPr fontAlgn="auto">
              <a:spcBef>
                <a:spcPts val="0"/>
              </a:spcBef>
              <a:spcAft>
                <a:spcPts val="0"/>
              </a:spcAft>
              <a:defRPr/>
            </a:pPr>
            <a:r>
              <a:rPr lang="en-US" sz="1200" dirty="0" smtClean="0"/>
              <a:t>The union should represent our community and play a role in encouraging our youth to seek higher education</a:t>
            </a:r>
          </a:p>
          <a:p>
            <a:pPr fontAlgn="auto">
              <a:spcBef>
                <a:spcPts val="0"/>
              </a:spcBef>
              <a:spcAft>
                <a:spcPts val="0"/>
              </a:spcAft>
              <a:defRPr/>
            </a:pPr>
            <a:r>
              <a:rPr lang="en-US" sz="1200" dirty="0" smtClean="0"/>
              <a:t>The nexus of campus life</a:t>
            </a:r>
          </a:p>
          <a:p>
            <a:pPr fontAlgn="auto">
              <a:spcBef>
                <a:spcPts val="0"/>
              </a:spcBef>
              <a:spcAft>
                <a:spcPts val="0"/>
              </a:spcAft>
              <a:defRPr/>
            </a:pPr>
            <a:r>
              <a:rPr lang="en-US" sz="1200" dirty="0" smtClean="0"/>
              <a:t>I would want to have felt welcomed into my Union and know that I will be respected there, regardless of my </a:t>
            </a:r>
            <a:r>
              <a:rPr lang="en-US" sz="1200" dirty="0" err="1" smtClean="0"/>
              <a:t>ethinic</a:t>
            </a:r>
            <a:r>
              <a:rPr lang="en-US" sz="1200" dirty="0" smtClean="0"/>
              <a:t> background.</a:t>
            </a:r>
          </a:p>
          <a:p>
            <a:pPr fontAlgn="auto">
              <a:spcBef>
                <a:spcPts val="0"/>
              </a:spcBef>
              <a:spcAft>
                <a:spcPts val="0"/>
              </a:spcAft>
              <a:defRPr/>
            </a:pPr>
            <a:r>
              <a:rPr lang="en-US" sz="1200" dirty="0" smtClean="0"/>
              <a:t>To develop a person’s well being and intellect</a:t>
            </a:r>
          </a:p>
          <a:p>
            <a:pPr fontAlgn="auto">
              <a:spcBef>
                <a:spcPts val="0"/>
              </a:spcBef>
              <a:spcAft>
                <a:spcPts val="0"/>
              </a:spcAft>
              <a:defRPr/>
            </a:pPr>
            <a:r>
              <a:rPr lang="en-US" sz="1200" dirty="0" smtClean="0"/>
              <a:t>And…FOOD!</a:t>
            </a:r>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20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b="1" dirty="0" smtClean="0"/>
              <a:t>Lead:</a:t>
            </a:r>
            <a:r>
              <a:rPr lang="en-US" dirty="0" smtClean="0"/>
              <a:t>  Karlos</a:t>
            </a:r>
          </a:p>
          <a:p>
            <a:pPr>
              <a:spcBef>
                <a:spcPct val="0"/>
              </a:spcBef>
            </a:pPr>
            <a:endParaRPr lang="en-US" b="1" dirty="0" smtClean="0"/>
          </a:p>
          <a:p>
            <a:pPr>
              <a:spcBef>
                <a:spcPct val="0"/>
              </a:spcBef>
            </a:pPr>
            <a:r>
              <a:rPr lang="en-US" dirty="0" smtClean="0"/>
              <a:t>Surveying our Hispanic students, we also found the same responses. Also included were study locations</a:t>
            </a:r>
          </a:p>
          <a:p>
            <a:pPr>
              <a:spcBef>
                <a:spcPct val="0"/>
              </a:spcBef>
            </a:pPr>
            <a:endParaRPr lang="en-US" dirty="0" smtClean="0"/>
          </a:p>
          <a:p>
            <a:pPr>
              <a:spcBef>
                <a:spcPct val="0"/>
              </a:spcBef>
            </a:pPr>
            <a:r>
              <a:rPr lang="en-US" dirty="0" smtClean="0"/>
              <a:t>This is the opportunity to share our suggestions based on the information and provide best practices as Latino colleagues and professionals.</a:t>
            </a:r>
          </a:p>
          <a:p>
            <a:pPr>
              <a:spcBef>
                <a:spcPct val="0"/>
              </a:spcBef>
            </a:pPr>
            <a:r>
              <a:rPr lang="en-US" dirty="0" smtClean="0"/>
              <a:t>Our “story” influences our work. </a:t>
            </a:r>
          </a:p>
          <a:p>
            <a:pPr>
              <a:spcBef>
                <a:spcPct val="0"/>
              </a:spcBef>
            </a:pPr>
            <a:endParaRPr lang="en-US" dirty="0" smtClean="0"/>
          </a:p>
          <a:p>
            <a:pPr>
              <a:spcBef>
                <a:spcPct val="0"/>
              </a:spcBef>
            </a:pPr>
            <a:r>
              <a:rPr lang="en-US" dirty="0" smtClean="0"/>
              <a:t>Perspective: A Latino student is not </a:t>
            </a:r>
            <a:r>
              <a:rPr lang="en-US" b="1" dirty="0" smtClean="0"/>
              <a:t>deficient</a:t>
            </a:r>
            <a:r>
              <a:rPr lang="en-US" dirty="0" smtClean="0"/>
              <a:t>, but rather comes with a different back “story” that we must recognize will not be the same as the next Latino student. Try to build community through your programs, one-to-one interactions; find the connection you have with your group of students.</a:t>
            </a:r>
          </a:p>
          <a:p>
            <a:pPr>
              <a:spcBef>
                <a:spcPct val="0"/>
              </a:spcBef>
            </a:pPr>
            <a:endParaRPr lang="en-US" dirty="0" smtClean="0"/>
          </a:p>
          <a:p>
            <a:pPr>
              <a:spcBef>
                <a:spcPct val="0"/>
              </a:spcBef>
            </a:pPr>
            <a:r>
              <a:rPr lang="en-US" dirty="0" smtClean="0"/>
              <a:t>We will also want to open the session up for responses and input from the audience.</a:t>
            </a:r>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b="1" dirty="0" smtClean="0"/>
              <a:t>Lead: Jeremy</a:t>
            </a:r>
          </a:p>
          <a:p>
            <a:pPr>
              <a:spcBef>
                <a:spcPct val="0"/>
              </a:spcBef>
            </a:pPr>
            <a:endParaRPr lang="en-US" b="1" dirty="0" smtClean="0"/>
          </a:p>
          <a:p>
            <a:pPr>
              <a:spcBef>
                <a:spcPct val="0"/>
              </a:spcBef>
            </a:pPr>
            <a:r>
              <a:rPr lang="en-US" dirty="0" smtClean="0"/>
              <a:t>Jeremy will begin session by welcoming the participants.</a:t>
            </a:r>
          </a:p>
          <a:p>
            <a:pPr>
              <a:spcBef>
                <a:spcPct val="0"/>
              </a:spcBef>
            </a:pPr>
            <a:endParaRPr lang="en-US" dirty="0" smtClean="0"/>
          </a:p>
          <a:p>
            <a:r>
              <a:rPr lang="en-US" dirty="0" smtClean="0"/>
              <a:t>Introductions: Hometown,</a:t>
            </a:r>
            <a:r>
              <a:rPr lang="en-US" baseline="0" dirty="0" smtClean="0"/>
              <a:t> Family/Household Dynamic, Going to College Experience, Mentor Relationships</a:t>
            </a:r>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22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Lead:  Lisa</a:t>
            </a:r>
          </a:p>
          <a:p>
            <a:endParaRPr lang="en-US" dirty="0" smtClean="0"/>
          </a:p>
          <a:p>
            <a:r>
              <a:rPr lang="en-US" dirty="0" smtClean="0"/>
              <a:t>Review</a:t>
            </a:r>
            <a:r>
              <a:rPr lang="en-US" baseline="0" dirty="0" smtClean="0"/>
              <a:t> collaboration opportunities to bring into the Union</a:t>
            </a:r>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23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b="1" dirty="0" smtClean="0"/>
              <a:t>Lead:</a:t>
            </a:r>
            <a:r>
              <a:rPr lang="en-US" dirty="0" smtClean="0"/>
              <a:t> Karlos</a:t>
            </a:r>
            <a:endParaRPr lang="en-US" b="1" dirty="0" smtClean="0"/>
          </a:p>
          <a:p>
            <a:pPr>
              <a:spcBef>
                <a:spcPct val="0"/>
              </a:spcBef>
            </a:pPr>
            <a:endParaRPr lang="en-US" b="1" dirty="0" smtClean="0"/>
          </a:p>
          <a:p>
            <a:pPr>
              <a:spcBef>
                <a:spcPct val="0"/>
              </a:spcBef>
            </a:pPr>
            <a:r>
              <a:rPr lang="en-US" dirty="0" smtClean="0"/>
              <a:t>The key here is that we ALL need to be supported in some way to be successful. Your attendance today is a role modeling of the fact that you have an interest in promoting success for our Latino students. By being a community builder, you are creating avenues of connection for Latino students on your campus.</a:t>
            </a:r>
          </a:p>
          <a:p>
            <a:pPr>
              <a:spcBef>
                <a:spcPct val="0"/>
              </a:spcBef>
            </a:pPr>
            <a:endParaRPr lang="en-US" dirty="0" smtClean="0"/>
          </a:p>
          <a:p>
            <a:pPr>
              <a:spcBef>
                <a:spcPct val="0"/>
              </a:spcBef>
            </a:pPr>
            <a:r>
              <a:rPr lang="en-US" dirty="0" smtClean="0"/>
              <a:t>Our campuses are filled with </a:t>
            </a:r>
            <a:r>
              <a:rPr lang="en-US" dirty="0" err="1" smtClean="0"/>
              <a:t>Millennials</a:t>
            </a:r>
            <a:r>
              <a:rPr lang="en-US" dirty="0" smtClean="0"/>
              <a:t>; while the students may bring their various stories to campus, they do share some common traits: close to parents, ethnically diverse, less interested in racial diversity, stressed, concerned about their future</a:t>
            </a:r>
          </a:p>
          <a:p>
            <a:pPr>
              <a:spcBef>
                <a:spcPct val="0"/>
              </a:spcBef>
            </a:pPr>
            <a:endParaRPr lang="en-US" dirty="0" smtClean="0"/>
          </a:p>
          <a:p>
            <a:pPr>
              <a:spcBef>
                <a:spcPct val="0"/>
              </a:spcBef>
            </a:pPr>
            <a:r>
              <a:rPr lang="en-US" dirty="0" smtClean="0"/>
              <a:t>In the end, every campus is different, so why not just begin a dialog with your students? There’s no one formula for student success among Latino students.</a:t>
            </a:r>
          </a:p>
          <a:p>
            <a:pPr>
              <a:spcBef>
                <a:spcPct val="0"/>
              </a:spcBef>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24</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b="1" dirty="0" smtClean="0"/>
              <a:t>Lead: </a:t>
            </a:r>
            <a:r>
              <a:rPr lang="en-US" dirty="0" smtClean="0"/>
              <a:t>Delma</a:t>
            </a:r>
          </a:p>
          <a:p>
            <a:pPr>
              <a:spcBef>
                <a:spcPct val="0"/>
              </a:spcBef>
            </a:pPr>
            <a:endParaRPr lang="en-US" dirty="0" smtClean="0"/>
          </a:p>
          <a:p>
            <a:pPr>
              <a:spcBef>
                <a:spcPct val="0"/>
              </a:spcBef>
            </a:pPr>
            <a:r>
              <a:rPr lang="en-US" dirty="0" smtClean="0"/>
              <a:t>Open the floor for specific questions.</a:t>
            </a:r>
          </a:p>
          <a:p>
            <a:pPr>
              <a:spcBef>
                <a:spcPct val="0"/>
              </a:spcBef>
            </a:pPr>
            <a:endParaRPr lang="en-US" dirty="0" smtClean="0"/>
          </a:p>
          <a:p>
            <a:pPr>
              <a:spcBef>
                <a:spcPct val="0"/>
              </a:spcBef>
            </a:pPr>
            <a:r>
              <a:rPr lang="en-US" dirty="0" smtClean="0"/>
              <a:t>Conclude by thanking the participants and asking that they fill out the educational session evaluation forms.</a:t>
            </a:r>
          </a:p>
          <a:p>
            <a:pPr>
              <a:spcBef>
                <a:spcPct val="0"/>
              </a:spcBef>
            </a:pPr>
            <a:r>
              <a:rPr lang="en-US" dirty="0" smtClean="0"/>
              <a:t>Ed Session Block: 4</a:t>
            </a:r>
            <a:endParaRPr lang="en-US" b="1" dirty="0" smtClean="0"/>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25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b="1" dirty="0" smtClean="0"/>
              <a:t>Lead: Karlos</a:t>
            </a:r>
          </a:p>
          <a:p>
            <a:pPr>
              <a:spcBef>
                <a:spcPct val="0"/>
              </a:spcBef>
            </a:pPr>
            <a:endParaRPr lang="en-US" b="1" dirty="0" smtClean="0"/>
          </a:p>
          <a:p>
            <a:pPr>
              <a:spcBef>
                <a:spcPct val="0"/>
              </a:spcBef>
            </a:pPr>
            <a:r>
              <a:rPr lang="en-US" dirty="0" smtClean="0"/>
              <a:t>Review the Session Objectives with the participants.</a:t>
            </a:r>
          </a:p>
          <a:p>
            <a:pPr>
              <a:spcBef>
                <a:spcPct val="0"/>
              </a:spcBef>
            </a:pPr>
            <a:endParaRPr lang="en-US" dirty="0" smtClean="0"/>
          </a:p>
          <a:p>
            <a:pPr>
              <a:spcBef>
                <a:spcPct val="0"/>
              </a:spcBef>
            </a:pPr>
            <a:r>
              <a:rPr lang="en-US" dirty="0" smtClean="0"/>
              <a:t>Highlight that we are all so different, yet we share so many things in common (language, cultural heritage, etc.)</a:t>
            </a:r>
          </a:p>
          <a:p>
            <a:pPr>
              <a:spcBef>
                <a:spcPct val="0"/>
              </a:spcBef>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b="1" dirty="0" smtClean="0"/>
              <a:t>Lead: Karlos</a:t>
            </a:r>
          </a:p>
          <a:p>
            <a:pPr>
              <a:spcBef>
                <a:spcPct val="0"/>
              </a:spcBef>
            </a:pPr>
            <a:r>
              <a:rPr lang="en-US" b="1" dirty="0" smtClean="0"/>
              <a:t>Assistant: Delma</a:t>
            </a:r>
          </a:p>
          <a:p>
            <a:pPr>
              <a:spcBef>
                <a:spcPct val="0"/>
              </a:spcBef>
            </a:pPr>
            <a:endParaRPr lang="en-US" b="1" dirty="0" smtClean="0"/>
          </a:p>
          <a:p>
            <a:pPr>
              <a:spcBef>
                <a:spcPct val="0"/>
              </a:spcBef>
            </a:pPr>
            <a:r>
              <a:rPr lang="en-US" dirty="0" smtClean="0"/>
              <a:t>Explain “we want to meet your additional needs, if time permits.” </a:t>
            </a:r>
          </a:p>
          <a:p>
            <a:pPr>
              <a:spcBef>
                <a:spcPct val="0"/>
              </a:spcBef>
            </a:pPr>
            <a:r>
              <a:rPr lang="en-US" dirty="0" smtClean="0"/>
              <a:t>Facilitate asking the participants for any other expectations they have of the session. </a:t>
            </a:r>
          </a:p>
          <a:p>
            <a:pPr>
              <a:spcBef>
                <a:spcPct val="0"/>
              </a:spcBef>
            </a:pPr>
            <a:r>
              <a:rPr lang="en-US" dirty="0" smtClean="0"/>
              <a:t>Assistant will write those things down on the flip chart.</a:t>
            </a:r>
          </a:p>
          <a:p>
            <a:pPr>
              <a:spcBef>
                <a:spcPct val="0"/>
              </a:spcBef>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b="1" dirty="0" smtClean="0"/>
              <a:t>Lead: Delma</a:t>
            </a:r>
          </a:p>
          <a:p>
            <a:pPr>
              <a:spcBef>
                <a:spcPct val="0"/>
              </a:spcBef>
            </a:pPr>
            <a:endParaRPr lang="en-US" b="1" dirty="0" smtClean="0"/>
          </a:p>
          <a:p>
            <a:pPr>
              <a:spcBef>
                <a:spcPct val="0"/>
              </a:spcBef>
            </a:pPr>
            <a:r>
              <a:rPr lang="en-US" dirty="0" smtClean="0"/>
              <a:t>Use the Excerpt from the Role of the College Union to begin.</a:t>
            </a:r>
          </a:p>
          <a:p>
            <a:pPr>
              <a:spcBef>
                <a:spcPct val="0"/>
              </a:spcBef>
            </a:pPr>
            <a:endParaRPr lang="en-US" dirty="0" smtClean="0"/>
          </a:p>
          <a:p>
            <a:pPr>
              <a:spcBef>
                <a:spcPct val="0"/>
              </a:spcBef>
            </a:pPr>
            <a:r>
              <a:rPr lang="en-US" dirty="0" smtClean="0"/>
              <a:t>Why this session? The five of us spent much time discussing this topic and how to approach it. The one similarity which continued to recur is that of community. As union professionals, we are community builders. As Latinos, we also have a strong sense of community. </a:t>
            </a:r>
          </a:p>
          <a:p>
            <a:pPr>
              <a:spcBef>
                <a:spcPct val="0"/>
              </a:spcBef>
            </a:pPr>
            <a:endParaRPr lang="en-US" dirty="0" smtClean="0"/>
          </a:p>
          <a:p>
            <a:pPr>
              <a:spcBef>
                <a:spcPct val="0"/>
              </a:spcBef>
            </a:pPr>
            <a:r>
              <a:rPr lang="en-US" dirty="0" smtClean="0"/>
              <a:t>With those two things in mind, the topic of Latino student engagement and involvement with the union seemed a logical topic to explore and discuss with our colleagues at the annual conference</a:t>
            </a:r>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fontAlgn="auto">
              <a:spcBef>
                <a:spcPts val="0"/>
              </a:spcBef>
              <a:spcAft>
                <a:spcPts val="0"/>
              </a:spcAft>
              <a:defRPr/>
            </a:pPr>
            <a:r>
              <a:rPr lang="en-US" b="1" dirty="0" smtClean="0"/>
              <a:t>Lead</a:t>
            </a:r>
            <a:r>
              <a:rPr lang="en-US" dirty="0" smtClean="0"/>
              <a:t>: Delma</a:t>
            </a:r>
          </a:p>
          <a:p>
            <a:pPr fontAlgn="auto">
              <a:spcBef>
                <a:spcPts val="0"/>
              </a:spcBef>
              <a:spcAft>
                <a:spcPts val="0"/>
              </a:spcAft>
              <a:defRPr/>
            </a:pPr>
            <a:endParaRPr lang="en-US" b="1" dirty="0" smtClean="0"/>
          </a:p>
          <a:p>
            <a:pPr fontAlgn="auto">
              <a:spcBef>
                <a:spcPts val="0"/>
              </a:spcBef>
              <a:spcAft>
                <a:spcPts val="0"/>
              </a:spcAft>
              <a:defRPr/>
            </a:pPr>
            <a:r>
              <a:rPr lang="en-US" dirty="0" smtClean="0"/>
              <a:t>One of the first items we discussed was the fact that even amongst ourselves we refer to ourselves so differently. We also knew that our Latino friends used various words to identify themselves. Examples are….</a:t>
            </a:r>
          </a:p>
          <a:p>
            <a:pPr fontAlgn="auto">
              <a:spcBef>
                <a:spcPts val="0"/>
              </a:spcBef>
              <a:spcAft>
                <a:spcPts val="0"/>
              </a:spcAft>
              <a:defRPr/>
            </a:pPr>
            <a:endParaRPr lang="en-US" dirty="0" smtClean="0"/>
          </a:p>
          <a:p>
            <a:pPr fontAlgn="auto">
              <a:spcBef>
                <a:spcPts val="0"/>
              </a:spcBef>
              <a:spcAft>
                <a:spcPts val="0"/>
              </a:spcAft>
              <a:defRPr/>
            </a:pPr>
            <a:r>
              <a:rPr lang="en-US" dirty="0" smtClean="0"/>
              <a:t>We surveyed colleagues on our campuses and asked, “How do you categorize yourself?” These are the responses we received from our colleagues.</a:t>
            </a:r>
          </a:p>
          <a:p>
            <a:pPr fontAlgn="auto">
              <a:spcBef>
                <a:spcPts val="0"/>
              </a:spcBef>
              <a:spcAft>
                <a:spcPts val="0"/>
              </a:spcAft>
              <a:defRPr/>
            </a:pPr>
            <a:endParaRPr lang="en-US" dirty="0" smtClean="0"/>
          </a:p>
          <a:p>
            <a:pPr fontAlgn="auto">
              <a:spcBef>
                <a:spcPts val="0"/>
              </a:spcBef>
              <a:spcAft>
                <a:spcPts val="0"/>
              </a:spcAft>
              <a:defRPr/>
            </a:pPr>
            <a:r>
              <a:rPr lang="en-US" dirty="0" smtClean="0"/>
              <a:t>We also asked, “Why do you identify with the selected category?”</a:t>
            </a:r>
          </a:p>
          <a:p>
            <a:pPr fontAlgn="auto">
              <a:spcBef>
                <a:spcPts val="0"/>
              </a:spcBef>
              <a:spcAft>
                <a:spcPts val="0"/>
              </a:spcAft>
              <a:defRPr/>
            </a:pPr>
            <a:r>
              <a:rPr lang="en-US" dirty="0" err="1" smtClean="0"/>
              <a:t>Responeses</a:t>
            </a:r>
            <a:r>
              <a:rPr lang="en-US" dirty="0" smtClean="0"/>
              <a:t> to this question included: </a:t>
            </a:r>
          </a:p>
          <a:p>
            <a:pPr fontAlgn="auto">
              <a:spcBef>
                <a:spcPts val="0"/>
              </a:spcBef>
              <a:spcAft>
                <a:spcPts val="0"/>
              </a:spcAft>
              <a:defRPr/>
            </a:pPr>
            <a:r>
              <a:rPr lang="en-US" dirty="0" smtClean="0"/>
              <a:t>Hispanic: “Because that is what I was told”</a:t>
            </a:r>
          </a:p>
          <a:p>
            <a:pPr fontAlgn="auto">
              <a:spcBef>
                <a:spcPts val="0"/>
              </a:spcBef>
              <a:spcAft>
                <a:spcPts val="0"/>
              </a:spcAft>
              <a:defRPr/>
            </a:pPr>
            <a:r>
              <a:rPr lang="en-US" dirty="0" smtClean="0"/>
              <a:t>Hispanic: “It encompasses all the different categories”</a:t>
            </a:r>
          </a:p>
          <a:p>
            <a:pPr fontAlgn="auto">
              <a:spcBef>
                <a:spcPts val="0"/>
              </a:spcBef>
              <a:spcAft>
                <a:spcPts val="0"/>
              </a:spcAft>
              <a:defRPr/>
            </a:pPr>
            <a:r>
              <a:rPr lang="en-US" dirty="0" smtClean="0"/>
              <a:t>Latina: “Encompasses several Spanish/Mexican origins and I often believe that it represents a “holistic” approach to the experiences that Latina women experience…this allows for a broader meaning/self-identification that is comfortable”</a:t>
            </a:r>
          </a:p>
          <a:p>
            <a:pPr fontAlgn="auto">
              <a:spcBef>
                <a:spcPts val="0"/>
              </a:spcBef>
              <a:spcAft>
                <a:spcPts val="0"/>
              </a:spcAft>
              <a:defRPr/>
            </a:pPr>
            <a:r>
              <a:rPr lang="en-US" dirty="0" smtClean="0"/>
              <a:t>Mexican-American: “…Label that clearly states that my descendants are from Mexico, which is true, but I don’t always agree with the assumptions that go along with that label.”</a:t>
            </a:r>
          </a:p>
          <a:p>
            <a:pPr fontAlgn="auto">
              <a:spcBef>
                <a:spcPts val="0"/>
              </a:spcBef>
              <a:spcAft>
                <a:spcPts val="0"/>
              </a:spcAft>
              <a:defRPr/>
            </a:pPr>
            <a:r>
              <a:rPr lang="en-US" dirty="0" smtClean="0"/>
              <a:t>Several: “I have identified with several categories at one time or another, depending on the situation”</a:t>
            </a:r>
          </a:p>
          <a:p>
            <a:pPr fontAlgn="auto">
              <a:spcBef>
                <a:spcPts val="0"/>
              </a:spcBef>
              <a:spcAft>
                <a:spcPts val="0"/>
              </a:spcAft>
              <a:defRPr/>
            </a:pPr>
            <a:r>
              <a:rPr lang="en-US" dirty="0" smtClean="0"/>
              <a:t>Several: “When younger, I labeled myself Mexican-American, but now I consider myself Hispanic and proud to be a Latina”</a:t>
            </a:r>
          </a:p>
          <a:p>
            <a:pPr fontAlgn="auto">
              <a:spcBef>
                <a:spcPts val="0"/>
              </a:spcBef>
              <a:spcAft>
                <a:spcPts val="0"/>
              </a:spcAft>
              <a:defRPr/>
            </a:pPr>
            <a:r>
              <a:rPr lang="en-US" dirty="0" smtClean="0"/>
              <a:t>Several: “Well, Hispanic &amp; Latino are overall encompassing. They mean the same to me. As for American, well, yes. I am that first. I do call myself Mexican-American.”</a:t>
            </a:r>
          </a:p>
          <a:p>
            <a:pPr fontAlgn="auto">
              <a:spcBef>
                <a:spcPts val="0"/>
              </a:spcBef>
              <a:spcAft>
                <a:spcPts val="0"/>
              </a:spcAft>
              <a:defRPr/>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Lead: Karlos</a:t>
            </a:r>
            <a:endParaRPr lang="en-US" b="1"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Lead</a:t>
            </a:r>
            <a:r>
              <a:rPr lang="en-US" b="1" smtClean="0"/>
              <a:t>: Karlos</a:t>
            </a:r>
            <a:endParaRPr lang="en-US" b="1"/>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1" dirty="0" smtClean="0"/>
              <a:t>Lead</a:t>
            </a:r>
            <a:r>
              <a:rPr lang="en-US" dirty="0" smtClean="0"/>
              <a:t>: Lisa</a:t>
            </a:r>
            <a:endParaRPr lang="en-US" b="1" dirty="0" smtClean="0"/>
          </a:p>
          <a:p>
            <a:endParaRPr lang="en-US" dirty="0"/>
          </a:p>
        </p:txBody>
      </p:sp>
      <p:sp>
        <p:nvSpPr>
          <p:cNvPr id="4" name="Slide Number Placeholder 3"/>
          <p:cNvSpPr>
            <a:spLocks noGrp="1"/>
          </p:cNvSpPr>
          <p:nvPr>
            <p:ph type="sldNum" sz="quarter" idx="10"/>
          </p:nvPr>
        </p:nvSpPr>
        <p:spPr/>
        <p:txBody>
          <a:bodyPr/>
          <a:lstStyle/>
          <a:p>
            <a:pPr>
              <a:defRPr/>
            </a:pPr>
            <a:fld id="{DD55659A-F1BA-4EFE-B881-F7628F4A83D9}"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5" descr="nycppt.jpg"/>
          <p:cNvPicPr>
            <a:picLocks noChangeAspect="1"/>
          </p:cNvPicPr>
          <p:nvPr userDrawn="1"/>
        </p:nvPicPr>
        <p:blipFill>
          <a:blip r:embed="rId2" cstate="print"/>
          <a:srcRect/>
          <a:stretch>
            <a:fillRect/>
          </a:stretch>
        </p:blipFill>
        <p:spPr bwMode="auto">
          <a:xfrm>
            <a:off x="285750" y="0"/>
            <a:ext cx="8572500" cy="68580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0"/>
          </p:nvPr>
        </p:nvSpPr>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Footer Placeholder 4"/>
          <p:cNvSpPr>
            <a:spLocks noGrp="1"/>
          </p:cNvSpPr>
          <p:nvPr>
            <p:ph type="ftr" sz="quarter" idx="10"/>
          </p:nvPr>
        </p:nvSpPr>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a:spLocks noGrp="1"/>
          </p:cNvSpPr>
          <p:nvPr>
            <p:ph type="ftr" sz="quarter" idx="10"/>
          </p:nvPr>
        </p:nvSpPr>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0"/>
          </p:nvPr>
        </p:nvSpPr>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nycppt.jpg"/>
          <p:cNvPicPr>
            <a:picLocks noChangeAspect="1"/>
          </p:cNvPicPr>
          <p:nvPr/>
        </p:nvPicPr>
        <p:blipFill>
          <a:blip r:embed="rId13" cstate="print"/>
          <a:srcRect/>
          <a:stretch>
            <a:fillRect/>
          </a:stretch>
        </p:blipFill>
        <p:spPr bwMode="auto">
          <a:xfrm>
            <a:off x="285750" y="0"/>
            <a:ext cx="85725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act.org/research/policymakers/pdf/CollegeReadinessLatino.pdf" TargetMode="External"/><Relationship Id="rId2" Type="http://schemas.openxmlformats.org/officeDocument/2006/relationships/hyperlink" Target="http://www.hacu.net/hacu/Data,_Statistics,_and_Research_EN.asp?SnID=1389287315" TargetMode="External"/><Relationship Id="rId1" Type="http://schemas.openxmlformats.org/officeDocument/2006/relationships/slideLayout" Target="../slideLayouts/slideLayout2.xml"/><Relationship Id="rId6" Type="http://schemas.openxmlformats.org/officeDocument/2006/relationships/hyperlink" Target="http://professionals.collegeboard.com/profdownload/pdf/minorityhig_3948.pdf" TargetMode="External"/><Relationship Id="rId5" Type="http://schemas.openxmlformats.org/officeDocument/2006/relationships/hyperlink" Target="http://cpr.iub.edu/uploads/HLC%20NCA%20High%20Impact%20Practices%20Kinzie%202009%20%5bCompatibility%20Mode%5d.pdf" TargetMode="External"/><Relationship Id="rId4" Type="http://schemas.openxmlformats.org/officeDocument/2006/relationships/hyperlink" Target="http://cpr.iub.edu/uploads/Bridges,%20B.%20K.,%20Cambridge,%20B.,%20Kuh,%20G.%20D.,%20&amp;%20Leegwater,%20L.%20H.%20(2005)%20Stu%20Eng%20at%20MSI.pdf"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dirty="0" smtClean="0"/>
              <a:t>Add </a:t>
            </a:r>
            <a:r>
              <a:rPr lang="en-US" dirty="0" smtClean="0">
                <a:solidFill>
                  <a:srgbClr val="C00000"/>
                </a:solidFill>
              </a:rPr>
              <a:t>Salsa</a:t>
            </a:r>
            <a:r>
              <a:rPr lang="en-US" dirty="0" smtClean="0"/>
              <a:t> Without </a:t>
            </a:r>
            <a:br>
              <a:rPr lang="en-US" dirty="0" smtClean="0"/>
            </a:br>
            <a:r>
              <a:rPr lang="en-US" dirty="0" smtClean="0"/>
              <a:t>Losing Your </a:t>
            </a:r>
            <a:r>
              <a:rPr lang="en-US" dirty="0" smtClean="0">
                <a:solidFill>
                  <a:srgbClr val="C00000"/>
                </a:solidFill>
              </a:rPr>
              <a:t>UC Flavor </a:t>
            </a:r>
          </a:p>
        </p:txBody>
      </p:sp>
      <p:sp>
        <p:nvSpPr>
          <p:cNvPr id="3" name="Subtitle 2"/>
          <p:cNvSpPr>
            <a:spLocks noGrp="1"/>
          </p:cNvSpPr>
          <p:nvPr>
            <p:ph type="subTitle" idx="1"/>
          </p:nvPr>
        </p:nvSpPr>
        <p:spPr>
          <a:xfrm>
            <a:off x="1371600" y="5410200"/>
            <a:ext cx="6400800" cy="1295400"/>
          </a:xfrm>
        </p:spPr>
        <p:txBody>
          <a:bodyPr rtlCol="0">
            <a:normAutofit/>
          </a:bodyPr>
          <a:lstStyle/>
          <a:p>
            <a:pPr fontAlgn="auto">
              <a:spcAft>
                <a:spcPts val="0"/>
              </a:spcAft>
              <a:buFont typeface="Arial" pitchFamily="34" charset="0"/>
              <a:buNone/>
              <a:defRPr/>
            </a:pPr>
            <a:r>
              <a:rPr lang="en-US" dirty="0" smtClean="0">
                <a:solidFill>
                  <a:srgbClr val="C00000"/>
                </a:solidFill>
              </a:rPr>
              <a:t>How can we impact </a:t>
            </a:r>
          </a:p>
          <a:p>
            <a:pPr fontAlgn="auto">
              <a:spcAft>
                <a:spcPts val="0"/>
              </a:spcAft>
              <a:buFont typeface="Arial" pitchFamily="34" charset="0"/>
              <a:buNone/>
              <a:defRPr/>
            </a:pPr>
            <a:r>
              <a:rPr lang="en-US" dirty="0" smtClean="0">
                <a:solidFill>
                  <a:srgbClr val="C00000"/>
                </a:solidFill>
              </a:rPr>
              <a:t>Latino student success?</a:t>
            </a:r>
            <a:endParaRPr lang="en-US" dirty="0">
              <a:solidFill>
                <a:srgbClr val="C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Hispanics in America</a:t>
            </a:r>
            <a:endParaRPr lang="en-US" dirty="0"/>
          </a:p>
        </p:txBody>
      </p:sp>
      <p:sp>
        <p:nvSpPr>
          <p:cNvPr id="3" name="Content Placeholder 2"/>
          <p:cNvSpPr>
            <a:spLocks noGrp="1"/>
          </p:cNvSpPr>
          <p:nvPr>
            <p:ph idx="1"/>
          </p:nvPr>
        </p:nvSpPr>
        <p:spPr/>
        <p:txBody>
          <a:bodyPr/>
          <a:lstStyle/>
          <a:p>
            <a:pPr marL="320040" indent="-320040" fontAlgn="auto">
              <a:spcAft>
                <a:spcPts val="0"/>
              </a:spcAft>
              <a:buFont typeface="Arial" pitchFamily="34" charset="0"/>
              <a:buChar char="•"/>
              <a:defRPr/>
            </a:pPr>
            <a:r>
              <a:rPr lang="en-US" dirty="0" smtClean="0"/>
              <a:t>As of 2007:</a:t>
            </a:r>
          </a:p>
          <a:p>
            <a:pPr marL="720090" lvl="1" indent="-320040" fontAlgn="auto">
              <a:spcAft>
                <a:spcPts val="0"/>
              </a:spcAft>
              <a:buFont typeface="Arial" pitchFamily="34" charset="0"/>
              <a:buChar char="•"/>
              <a:defRPr/>
            </a:pPr>
            <a:r>
              <a:rPr lang="en-US" sz="3200" dirty="0" smtClean="0"/>
              <a:t>There are an estimated </a:t>
            </a:r>
            <a:r>
              <a:rPr lang="en-US" sz="3200" dirty="0" smtClean="0">
                <a:solidFill>
                  <a:srgbClr val="C00000"/>
                </a:solidFill>
              </a:rPr>
              <a:t>45.5 million Hispanics </a:t>
            </a:r>
            <a:r>
              <a:rPr lang="en-US" sz="3200" dirty="0" smtClean="0"/>
              <a:t>in the United States</a:t>
            </a:r>
          </a:p>
          <a:p>
            <a:pPr marL="720090" lvl="1" indent="-320040" fontAlgn="auto">
              <a:spcAft>
                <a:spcPts val="0"/>
              </a:spcAft>
              <a:buFont typeface="Arial" pitchFamily="34" charset="0"/>
              <a:buChar char="•"/>
              <a:defRPr/>
            </a:pPr>
            <a:r>
              <a:rPr lang="en-US" sz="3200" dirty="0" smtClean="0"/>
              <a:t>The </a:t>
            </a:r>
            <a:r>
              <a:rPr lang="en-US" sz="3200" dirty="0" smtClean="0">
                <a:solidFill>
                  <a:srgbClr val="C00000"/>
                </a:solidFill>
              </a:rPr>
              <a:t>median age </a:t>
            </a:r>
            <a:r>
              <a:rPr lang="en-US" sz="3200" dirty="0" smtClean="0"/>
              <a:t>for Hispanics was </a:t>
            </a:r>
            <a:r>
              <a:rPr lang="en-US" sz="3200" dirty="0" smtClean="0">
                <a:solidFill>
                  <a:srgbClr val="C00000"/>
                </a:solidFill>
              </a:rPr>
              <a:t>27.6</a:t>
            </a:r>
            <a:r>
              <a:rPr lang="en-US" sz="3200" dirty="0" smtClean="0"/>
              <a:t> compared to 40.8 for non-Hispanic whites.</a:t>
            </a:r>
          </a:p>
          <a:p>
            <a:pPr marL="320040" indent="-320040" fontAlgn="auto">
              <a:spcAft>
                <a:spcPts val="0"/>
              </a:spcAft>
              <a:buFont typeface="Arial" pitchFamily="34" charset="0"/>
              <a:buChar char="•"/>
              <a:defRPr/>
            </a:pPr>
            <a:endParaRPr lang="en-US" sz="2400" dirty="0" smtClean="0"/>
          </a:p>
          <a:p>
            <a:pPr marL="320040" indent="-320040" fontAlgn="auto">
              <a:spcAft>
                <a:spcPts val="0"/>
              </a:spcAft>
              <a:buNone/>
              <a:defRPr/>
            </a:pPr>
            <a:r>
              <a:rPr lang="en-US" sz="2400" dirty="0" smtClean="0"/>
              <a:t>						Source: US Census, 2009</a:t>
            </a:r>
          </a:p>
          <a:p>
            <a:pPr marL="320040" indent="-320040" fontAlgn="auto">
              <a:spcAft>
                <a:spcPts val="0"/>
              </a:spcAft>
              <a:buFont typeface="Arial" pitchFamily="34" charset="0"/>
              <a:buChar char="•"/>
              <a:defRPr/>
            </a:pPr>
            <a:endParaRPr lang="en-US" sz="2400"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Hispanics in America</a:t>
            </a:r>
            <a:endParaRPr lang="en-US" dirty="0"/>
          </a:p>
        </p:txBody>
      </p:sp>
      <p:sp>
        <p:nvSpPr>
          <p:cNvPr id="3" name="Content Placeholder 2"/>
          <p:cNvSpPr>
            <a:spLocks noGrp="1"/>
          </p:cNvSpPr>
          <p:nvPr>
            <p:ph idx="1"/>
          </p:nvPr>
        </p:nvSpPr>
        <p:spPr/>
        <p:txBody>
          <a:bodyPr/>
          <a:lstStyle/>
          <a:p>
            <a:pPr marL="320040" indent="-320040" fontAlgn="auto">
              <a:spcAft>
                <a:spcPts val="0"/>
              </a:spcAft>
              <a:buFont typeface="Arial" pitchFamily="34" charset="0"/>
              <a:buChar char="•"/>
              <a:defRPr/>
            </a:pPr>
            <a:r>
              <a:rPr lang="en-US" sz="2400" dirty="0" smtClean="0"/>
              <a:t>The majority of US Hispanic Households (65%) prefer Spanish over English (Nielsen 2002)</a:t>
            </a:r>
          </a:p>
          <a:p>
            <a:pPr marL="320040" indent="-320040" fontAlgn="auto">
              <a:spcAft>
                <a:spcPts val="0"/>
              </a:spcAft>
              <a:buFont typeface="Arial" pitchFamily="34" charset="0"/>
              <a:buChar char="•"/>
              <a:defRPr/>
            </a:pPr>
            <a:r>
              <a:rPr lang="en-US" sz="2400" dirty="0" smtClean="0"/>
              <a:t>78% of Hispanics want to be marketed to as Hispanics (Guerrilla </a:t>
            </a:r>
            <a:r>
              <a:rPr lang="en-US" sz="2400" dirty="0" err="1" smtClean="0"/>
              <a:t>Mktg</a:t>
            </a:r>
            <a:r>
              <a:rPr lang="en-US" sz="2400" dirty="0" smtClean="0"/>
              <a:t>)</a:t>
            </a:r>
          </a:p>
          <a:p>
            <a:pPr marL="320040" indent="-320040" fontAlgn="auto">
              <a:spcAft>
                <a:spcPts val="0"/>
              </a:spcAft>
              <a:buFont typeface="Arial" pitchFamily="34" charset="0"/>
              <a:buChar char="•"/>
              <a:defRPr/>
            </a:pPr>
            <a:r>
              <a:rPr lang="en-US" sz="2400" dirty="0" smtClean="0"/>
              <a:t>Hispanics spend </a:t>
            </a:r>
            <a:r>
              <a:rPr lang="en-US" sz="2400" dirty="0" smtClean="0">
                <a:solidFill>
                  <a:srgbClr val="C00000"/>
                </a:solidFill>
              </a:rPr>
              <a:t>.69 hours/day </a:t>
            </a:r>
            <a:r>
              <a:rPr lang="en-US" sz="2400" dirty="0" smtClean="0"/>
              <a:t>reading newspapers and </a:t>
            </a:r>
            <a:r>
              <a:rPr lang="en-US" sz="2400" dirty="0" smtClean="0">
                <a:solidFill>
                  <a:schemeClr val="accent2"/>
                </a:solidFill>
              </a:rPr>
              <a:t>.28 </a:t>
            </a:r>
            <a:r>
              <a:rPr lang="en-US" sz="2400" dirty="0" smtClean="0">
                <a:solidFill>
                  <a:srgbClr val="C00000"/>
                </a:solidFill>
              </a:rPr>
              <a:t>hours/day</a:t>
            </a:r>
            <a:r>
              <a:rPr lang="en-US" sz="2400" dirty="0" smtClean="0">
                <a:solidFill>
                  <a:schemeClr val="accent2"/>
                </a:solidFill>
              </a:rPr>
              <a:t> </a:t>
            </a:r>
            <a:r>
              <a:rPr lang="en-US" sz="2400" dirty="0" smtClean="0"/>
              <a:t>reading magazines (Strategy Research Consulting)</a:t>
            </a:r>
            <a:endParaRPr lang="en-US"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a:t>
            </a:r>
            <a:r>
              <a:rPr lang="en-US" baseline="0" dirty="0" smtClean="0"/>
              <a:t> is (or is not) on campus?</a:t>
            </a:r>
            <a:endParaRPr lang="en-US" dirty="0"/>
          </a:p>
        </p:txBody>
      </p:sp>
      <p:sp>
        <p:nvSpPr>
          <p:cNvPr id="3" name="Content Placeholder 2"/>
          <p:cNvSpPr>
            <a:spLocks noGrp="1"/>
          </p:cNvSpPr>
          <p:nvPr>
            <p:ph idx="1"/>
          </p:nvPr>
        </p:nvSpPr>
        <p:spPr/>
        <p:txBody>
          <a:bodyPr/>
          <a:lstStyle/>
          <a:p>
            <a:r>
              <a:rPr lang="en-US" dirty="0" smtClean="0"/>
              <a:t>In 2005, Hispanic students represented </a:t>
            </a:r>
            <a:r>
              <a:rPr lang="en-US" dirty="0" smtClean="0">
                <a:solidFill>
                  <a:srgbClr val="C00000"/>
                </a:solidFill>
              </a:rPr>
              <a:t>11% </a:t>
            </a:r>
            <a:r>
              <a:rPr lang="en-US" dirty="0" smtClean="0"/>
              <a:t>of total student enrollment in higher education (up 6% from 1990)</a:t>
            </a:r>
          </a:p>
          <a:p>
            <a:r>
              <a:rPr lang="en-US" dirty="0" smtClean="0"/>
              <a:t>Between 2000 &amp; 2005, the number of Hispanics enrolled in undergraduate education increased by 30%.</a:t>
            </a:r>
          </a:p>
          <a:p>
            <a:endParaRPr lang="en-US" dirty="0" smtClean="0"/>
          </a:p>
          <a:p>
            <a:pPr algn="r">
              <a:buNone/>
            </a:pPr>
            <a:r>
              <a:rPr lang="en-US" sz="2000" dirty="0" smtClean="0"/>
              <a:t>Source: NCES, Digest of Education Statistics, 2007</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200" dirty="0" smtClean="0"/>
              <a:t>A Closer Look at Origins/Descent</a:t>
            </a:r>
            <a:endParaRPr lang="en-US" sz="4200" dirty="0"/>
          </a:p>
        </p:txBody>
      </p:sp>
      <p:sp>
        <p:nvSpPr>
          <p:cNvPr id="5" name="Content Placeholder 2"/>
          <p:cNvSpPr txBox="1">
            <a:spLocks/>
          </p:cNvSpPr>
          <p:nvPr/>
        </p:nvSpPr>
        <p:spPr bwMode="auto">
          <a:xfrm>
            <a:off x="612775" y="4800600"/>
            <a:ext cx="8153400" cy="99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r" defTabSz="914400" rtl="0" eaLnBrk="1" fontAlgn="base" latinLnBrk="0" hangingPunct="1">
              <a:lnSpc>
                <a:spcPct val="100000"/>
              </a:lnSpc>
              <a:spcBef>
                <a:spcPct val="20000"/>
              </a:spcBef>
              <a:spcAft>
                <a:spcPct val="0"/>
              </a:spcAft>
              <a:buClrTx/>
              <a:buSzTx/>
              <a:buFont typeface="Arial" charset="0"/>
              <a:buNone/>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algn="r" defTabSz="914400" rtl="0" eaLnBrk="1" fontAlgn="base" latinLnBrk="0" hangingPunct="1">
              <a:lnSpc>
                <a:spcPct val="100000"/>
              </a:lnSpc>
              <a:spcBef>
                <a:spcPct val="20000"/>
              </a:spcBef>
              <a:spcAft>
                <a:spcPct val="0"/>
              </a:spcAft>
              <a:buClrTx/>
              <a:buSzTx/>
              <a:buFont typeface="Arial" charset="0"/>
              <a:buNone/>
              <a:tabLst/>
              <a:defRPr/>
            </a:pPr>
            <a:endParaRPr lang="en-US" dirty="0" smtClean="0">
              <a:latin typeface="+mn-lt"/>
            </a:endParaRPr>
          </a:p>
          <a:p>
            <a:pPr marL="342900" marR="0" lvl="0" indent="-342900" algn="r" defTabSz="914400" rtl="0" eaLnBrk="1" fontAlgn="base" latinLnBrk="0" hangingPunct="1">
              <a:lnSpc>
                <a:spcPct val="100000"/>
              </a:lnSpc>
              <a:spcBef>
                <a:spcPct val="20000"/>
              </a:spcBef>
              <a:spcAft>
                <a:spcPct val="0"/>
              </a:spcAft>
              <a:buClrTx/>
              <a:buSzTx/>
              <a:buFont typeface="Arial" charset="0"/>
              <a:buNone/>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US Census</a:t>
            </a:r>
            <a:r>
              <a:rPr kumimoji="0" lang="en-US" sz="1800" b="0" i="0" u="none" strike="noStrike" kern="1200" cap="none" spc="0" normalizeH="0" noProof="0" dirty="0" smtClean="0">
                <a:ln>
                  <a:noFill/>
                </a:ln>
                <a:solidFill>
                  <a:schemeClr val="tx1"/>
                </a:solidFill>
                <a:effectLst/>
                <a:uLnTx/>
                <a:uFillTx/>
                <a:latin typeface="+mn-lt"/>
                <a:ea typeface="+mn-ea"/>
                <a:cs typeface="+mn-cs"/>
              </a:rPr>
              <a:t> Bureau</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p:txBody>
      </p:sp>
      <p:graphicFrame>
        <p:nvGraphicFramePr>
          <p:cNvPr id="8" name="Content Placeholder 7"/>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Age/Gender of Students Enrolled</a:t>
            </a:r>
            <a:br>
              <a:rPr lang="en-US" dirty="0" smtClean="0"/>
            </a:br>
            <a:r>
              <a:rPr lang="en-US" sz="2800" dirty="0" smtClean="0"/>
              <a:t>(18-24 Years Old)</a:t>
            </a:r>
            <a:endParaRPr lang="en-US" sz="2800" dirty="0"/>
          </a:p>
        </p:txBody>
      </p:sp>
      <p:sp>
        <p:nvSpPr>
          <p:cNvPr id="5" name="Content Placeholder 5"/>
          <p:cNvSpPr>
            <a:spLocks noGrp="1"/>
          </p:cNvSpPr>
          <p:nvPr>
            <p:ph sz="quarter" idx="4294967295"/>
          </p:nvPr>
        </p:nvSpPr>
        <p:spPr>
          <a:xfrm>
            <a:off x="4419600" y="2209800"/>
            <a:ext cx="4495800" cy="3951288"/>
          </a:xfrm>
        </p:spPr>
        <p:txBody>
          <a:bodyPr>
            <a:normAutofit/>
          </a:bodyPr>
          <a:lstStyle/>
          <a:p>
            <a:pPr>
              <a:buFont typeface="Wingdings" pitchFamily="2" charset="2"/>
              <a:buNone/>
            </a:pPr>
            <a:endParaRPr lang="en-US" dirty="0" smtClean="0">
              <a:solidFill>
                <a:schemeClr val="accent2"/>
              </a:solidFill>
            </a:endParaRPr>
          </a:p>
          <a:p>
            <a:pPr algn="r">
              <a:buFont typeface="Arial" charset="0"/>
              <a:buNone/>
            </a:pPr>
            <a:endParaRPr lang="en-US" b="1" dirty="0" smtClean="0">
              <a:solidFill>
                <a:srgbClr val="FFFF00"/>
              </a:solidFill>
            </a:endParaRPr>
          </a:p>
          <a:p>
            <a:pPr>
              <a:buFont typeface="Arial" charset="0"/>
              <a:buNone/>
            </a:pPr>
            <a:r>
              <a:rPr lang="en-US" sz="1800" dirty="0" smtClean="0">
                <a:solidFill>
                  <a:schemeClr val="bg1"/>
                </a:solidFill>
              </a:rPr>
              <a:t>Source: NCES, Digest of Education Statistics, 2005</a:t>
            </a:r>
          </a:p>
        </p:txBody>
      </p:sp>
      <p:graphicFrame>
        <p:nvGraphicFramePr>
          <p:cNvPr id="10" name="Chart 9"/>
          <p:cNvGraphicFramePr/>
          <p:nvPr/>
        </p:nvGraphicFramePr>
        <p:xfrm>
          <a:off x="1066800" y="1371600"/>
          <a:ext cx="3657600" cy="4953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p:cNvGraphicFramePr/>
          <p:nvPr/>
        </p:nvGraphicFramePr>
        <p:xfrm>
          <a:off x="5334000" y="1371600"/>
          <a:ext cx="2895600" cy="44704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Generation</a:t>
            </a:r>
            <a:r>
              <a:rPr lang="en-US" baseline="0" dirty="0" smtClean="0"/>
              <a:t> Status</a:t>
            </a:r>
            <a:endParaRPr lang="en-US" dirty="0"/>
          </a:p>
        </p:txBody>
      </p:sp>
      <p:sp>
        <p:nvSpPr>
          <p:cNvPr id="3" name="Content Placeholder 2"/>
          <p:cNvSpPr>
            <a:spLocks noGrp="1"/>
          </p:cNvSpPr>
          <p:nvPr>
            <p:ph idx="1"/>
          </p:nvPr>
        </p:nvSpPr>
        <p:spPr/>
        <p:txBody>
          <a:bodyPr/>
          <a:lstStyle/>
          <a:p>
            <a:r>
              <a:rPr lang="en-US" dirty="0" smtClean="0"/>
              <a:t>In 2003-2004, </a:t>
            </a:r>
            <a:r>
              <a:rPr lang="en-US" dirty="0" smtClean="0">
                <a:solidFill>
                  <a:srgbClr val="C00000"/>
                </a:solidFill>
              </a:rPr>
              <a:t>29% </a:t>
            </a:r>
            <a:r>
              <a:rPr lang="en-US" dirty="0" smtClean="0"/>
              <a:t>of Latinos were most likely to be first-generation college students.</a:t>
            </a:r>
          </a:p>
          <a:p>
            <a:r>
              <a:rPr lang="en-US" dirty="0" smtClean="0"/>
              <a:t>Only </a:t>
            </a:r>
            <a:r>
              <a:rPr lang="en-US" dirty="0" smtClean="0">
                <a:solidFill>
                  <a:srgbClr val="C00000"/>
                </a:solidFill>
              </a:rPr>
              <a:t>29% </a:t>
            </a:r>
            <a:r>
              <a:rPr lang="en-US" dirty="0" smtClean="0"/>
              <a:t>of Latinos in college had parents who had earned a bachelor’s degree as compared to </a:t>
            </a:r>
            <a:r>
              <a:rPr lang="en-US" dirty="0" smtClean="0">
                <a:solidFill>
                  <a:srgbClr val="C00000"/>
                </a:solidFill>
              </a:rPr>
              <a:t>41% </a:t>
            </a:r>
            <a:r>
              <a:rPr lang="en-US" dirty="0" smtClean="0"/>
              <a:t>of all undergraduates.</a:t>
            </a:r>
          </a:p>
          <a:p>
            <a:pPr algn="r">
              <a:buNone/>
            </a:pPr>
            <a:endParaRPr lang="en-US" sz="2000" dirty="0" smtClean="0"/>
          </a:p>
          <a:p>
            <a:pPr algn="r">
              <a:buNone/>
            </a:pPr>
            <a:r>
              <a:rPr lang="en-US" sz="2000" dirty="0" smtClean="0"/>
              <a:t>Source: </a:t>
            </a:r>
            <a:r>
              <a:rPr lang="en-US" sz="2000" dirty="0" err="1" smtClean="0"/>
              <a:t>Excelencia</a:t>
            </a:r>
            <a:r>
              <a:rPr lang="en-US" sz="2000" dirty="0" smtClean="0"/>
              <a:t> in Education</a:t>
            </a:r>
          </a:p>
          <a:p>
            <a:pPr algn="r">
              <a:buNone/>
            </a:pPr>
            <a:r>
              <a:rPr lang="en-US" sz="2000" dirty="0" smtClean="0"/>
              <a:t>Institute of Higher Education Policy, </a:t>
            </a:r>
          </a:p>
          <a:p>
            <a:pPr algn="r">
              <a:buNone/>
            </a:pPr>
            <a:r>
              <a:rPr lang="en-US" sz="2000" dirty="0" smtClean="0"/>
              <a:t>How Latino Students Pay for College: Patterns of Financial Aid in 2003-2004</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Hispanic Students Are Located …</a:t>
            </a:r>
            <a:endParaRPr lang="en-US" dirty="0"/>
          </a:p>
        </p:txBody>
      </p:sp>
      <p:sp>
        <p:nvSpPr>
          <p:cNvPr id="3" name="Content Placeholder 2"/>
          <p:cNvSpPr>
            <a:spLocks noGrp="1"/>
          </p:cNvSpPr>
          <p:nvPr>
            <p:ph idx="1"/>
          </p:nvPr>
        </p:nvSpPr>
        <p:spPr/>
        <p:txBody>
          <a:bodyPr/>
          <a:lstStyle/>
          <a:p>
            <a:r>
              <a:rPr lang="en-US" dirty="0" smtClean="0"/>
              <a:t>In 2005, in which 2 states were about </a:t>
            </a:r>
            <a:r>
              <a:rPr lang="en-US" dirty="0" smtClean="0">
                <a:solidFill>
                  <a:srgbClr val="C00000"/>
                </a:solidFill>
              </a:rPr>
              <a:t>50%</a:t>
            </a:r>
            <a:r>
              <a:rPr lang="en-US" dirty="0" smtClean="0"/>
              <a:t> of Hispanics enrolled in higher education? </a:t>
            </a:r>
          </a:p>
          <a:p>
            <a:r>
              <a:rPr lang="en-US" dirty="0" smtClean="0">
                <a:solidFill>
                  <a:srgbClr val="C00000"/>
                </a:solidFill>
              </a:rPr>
              <a:t>California &amp; Texas</a:t>
            </a:r>
          </a:p>
          <a:p>
            <a:pPr algn="r">
              <a:buNone/>
            </a:pPr>
            <a:endParaRPr lang="en-US" sz="2000" dirty="0" smtClean="0"/>
          </a:p>
          <a:p>
            <a:pPr algn="r">
              <a:buNone/>
            </a:pPr>
            <a:endParaRPr lang="en-US" sz="2000" dirty="0" smtClean="0"/>
          </a:p>
          <a:p>
            <a:pPr algn="r">
              <a:buNone/>
            </a:pPr>
            <a:r>
              <a:rPr lang="en-US" sz="2000" dirty="0" smtClean="0"/>
              <a:t>Source: NCES, Digest of Education Statistics, 2007</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Hispanic Students</a:t>
            </a:r>
            <a:r>
              <a:rPr lang="en-US" baseline="0" dirty="0" smtClean="0"/>
              <a:t> Are Located …</a:t>
            </a:r>
            <a:endParaRPr lang="en-US" dirty="0"/>
          </a:p>
        </p:txBody>
      </p:sp>
      <p:sp>
        <p:nvSpPr>
          <p:cNvPr id="3" name="Content Placeholder 2"/>
          <p:cNvSpPr>
            <a:spLocks noGrp="1"/>
          </p:cNvSpPr>
          <p:nvPr>
            <p:ph idx="1"/>
          </p:nvPr>
        </p:nvSpPr>
        <p:spPr/>
        <p:txBody>
          <a:bodyPr/>
          <a:lstStyle/>
          <a:p>
            <a:r>
              <a:rPr lang="en-US" dirty="0" smtClean="0"/>
              <a:t>In which 5 states are almost </a:t>
            </a:r>
            <a:r>
              <a:rPr lang="en-US" dirty="0" smtClean="0">
                <a:solidFill>
                  <a:srgbClr val="C00000"/>
                </a:solidFill>
              </a:rPr>
              <a:t>75% </a:t>
            </a:r>
            <a:r>
              <a:rPr lang="en-US" dirty="0" smtClean="0"/>
              <a:t>of Latinos in </a:t>
            </a:r>
            <a:r>
              <a:rPr lang="en-US" dirty="0" smtClean="0">
                <a:solidFill>
                  <a:srgbClr val="C00000"/>
                </a:solidFill>
              </a:rPr>
              <a:t>higher education</a:t>
            </a:r>
            <a:r>
              <a:rPr lang="en-US" dirty="0" smtClean="0"/>
              <a:t>? </a:t>
            </a:r>
          </a:p>
          <a:p>
            <a:r>
              <a:rPr lang="en-US" dirty="0" smtClean="0">
                <a:solidFill>
                  <a:srgbClr val="C00000"/>
                </a:solidFill>
              </a:rPr>
              <a:t>California, Texas, New York, Florida and Illinois</a:t>
            </a:r>
          </a:p>
          <a:p>
            <a:endParaRPr lang="en-US" dirty="0" smtClean="0">
              <a:solidFill>
                <a:schemeClr val="accent2"/>
              </a:solidFill>
            </a:endParaRPr>
          </a:p>
          <a:p>
            <a:pPr algn="r">
              <a:buNone/>
            </a:pPr>
            <a:r>
              <a:rPr lang="en-US" sz="2000" dirty="0" smtClean="0"/>
              <a:t>Source: NCES, Digest of Education Statistics, 2007</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Campus Environment</a:t>
            </a:r>
            <a:r>
              <a:rPr lang="en-US" baseline="0" dirty="0" smtClean="0"/>
              <a:t> for Latinos</a:t>
            </a:r>
            <a:endParaRPr lang="en-US" dirty="0"/>
          </a:p>
        </p:txBody>
      </p:sp>
      <p:sp>
        <p:nvSpPr>
          <p:cNvPr id="3" name="Content Placeholder 2"/>
          <p:cNvSpPr>
            <a:spLocks noGrp="1"/>
          </p:cNvSpPr>
          <p:nvPr>
            <p:ph idx="1"/>
          </p:nvPr>
        </p:nvSpPr>
        <p:spPr/>
        <p:txBody>
          <a:bodyPr/>
          <a:lstStyle/>
          <a:p>
            <a:r>
              <a:rPr lang="en-US" dirty="0" smtClean="0"/>
              <a:t>“Students should go where they feel comfortable and safe”</a:t>
            </a:r>
          </a:p>
          <a:p>
            <a:r>
              <a:rPr lang="en-US" dirty="0" smtClean="0"/>
              <a:t>“There was no ‘</a:t>
            </a:r>
            <a:r>
              <a:rPr lang="en-US" dirty="0" err="1" smtClean="0"/>
              <a:t>menudo</a:t>
            </a:r>
            <a:r>
              <a:rPr lang="en-US" dirty="0" smtClean="0"/>
              <a:t>’ at the cafeteria like at this campus; this is ‘more my own people”</a:t>
            </a:r>
          </a:p>
          <a:p>
            <a:endParaRPr lang="en-US" dirty="0" smtClean="0"/>
          </a:p>
          <a:p>
            <a:pPr algn="r">
              <a:buNone/>
            </a:pPr>
            <a:r>
              <a:rPr lang="en-US" sz="2000" dirty="0" smtClean="0"/>
              <a:t>Excerpts from student comments in </a:t>
            </a:r>
            <a:r>
              <a:rPr lang="en-US" sz="2000" i="1" dirty="0" err="1" smtClean="0"/>
              <a:t>Excelencia</a:t>
            </a:r>
            <a:r>
              <a:rPr lang="en-US" sz="2000" i="1" dirty="0" smtClean="0"/>
              <a:t> in Education: </a:t>
            </a:r>
          </a:p>
          <a:p>
            <a:pPr algn="r">
              <a:spcBef>
                <a:spcPct val="0"/>
              </a:spcBef>
              <a:buNone/>
            </a:pPr>
            <a:r>
              <a:rPr lang="en-US" sz="2000" i="1" dirty="0" smtClean="0"/>
              <a:t>Choosing HSIs: A Closer Look at Latino Students’ College Choices</a:t>
            </a:r>
            <a:endParaRPr lang="en-US" sz="2000"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sz="2800" dirty="0" smtClean="0"/>
              <a:t>Although almost all of the students were commuters, many still participated in campus activities…</a:t>
            </a:r>
            <a:r>
              <a:rPr lang="en-US" sz="2800" dirty="0" smtClean="0">
                <a:solidFill>
                  <a:srgbClr val="C00000"/>
                </a:solidFill>
              </a:rPr>
              <a:t>Students highlighted the importance of having a student union or other location on campus where commuting students could mingle with other students. This made them feel more connected </a:t>
            </a:r>
            <a:r>
              <a:rPr lang="en-US" sz="2800" dirty="0" smtClean="0"/>
              <a:t>to the campus and helped them set up study groups or get needed support and campus information.</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06562"/>
          </a:xfrm>
        </p:spPr>
        <p:txBody>
          <a:bodyPr/>
          <a:lstStyle/>
          <a:p>
            <a:r>
              <a:rPr lang="en-US" dirty="0" smtClean="0"/>
              <a:t>Introductions</a:t>
            </a:r>
            <a:br>
              <a:rPr lang="en-US" dirty="0" smtClean="0"/>
            </a:br>
            <a:r>
              <a:rPr lang="en-US" dirty="0" smtClean="0"/>
              <a:t>Los </a:t>
            </a:r>
            <a:r>
              <a:rPr lang="en-US" dirty="0" err="1" smtClean="0"/>
              <a:t>Colegas</a:t>
            </a:r>
            <a:r>
              <a:rPr lang="en-US" dirty="0" smtClean="0"/>
              <a:t> </a:t>
            </a:r>
            <a:br>
              <a:rPr lang="en-US" dirty="0" smtClean="0"/>
            </a:br>
            <a:r>
              <a:rPr lang="en-US" sz="1800" i="1" dirty="0" smtClean="0"/>
              <a:t>(The Colleagues)</a:t>
            </a:r>
            <a:endParaRPr lang="en-US" sz="1800" i="1" dirty="0"/>
          </a:p>
        </p:txBody>
      </p:sp>
      <p:sp>
        <p:nvSpPr>
          <p:cNvPr id="3" name="Content Placeholder 2"/>
          <p:cNvSpPr>
            <a:spLocks noGrp="1"/>
          </p:cNvSpPr>
          <p:nvPr>
            <p:ph idx="1"/>
          </p:nvPr>
        </p:nvSpPr>
        <p:spPr>
          <a:xfrm>
            <a:off x="914400" y="2133600"/>
            <a:ext cx="7391400" cy="3733800"/>
          </a:xfrm>
        </p:spPr>
        <p:txBody>
          <a:bodyPr/>
          <a:lstStyle/>
          <a:p>
            <a:endParaRPr lang="en-US" sz="2400" dirty="0" smtClean="0"/>
          </a:p>
          <a:p>
            <a:r>
              <a:rPr lang="en-US" sz="2400" dirty="0" smtClean="0"/>
              <a:t>Jeremy Hamlett, California State University, Northridge </a:t>
            </a:r>
          </a:p>
          <a:p>
            <a:r>
              <a:rPr lang="en-US" sz="2400" dirty="0" smtClean="0"/>
              <a:t>Michelle Lopez, Texas State University-San Marcos </a:t>
            </a:r>
          </a:p>
          <a:p>
            <a:r>
              <a:rPr lang="en-US" sz="2400" dirty="0" smtClean="0"/>
              <a:t>Delma Olivarez, University of Texas-Pan American </a:t>
            </a:r>
          </a:p>
          <a:p>
            <a:r>
              <a:rPr lang="en-US" sz="2400" dirty="0" smtClean="0"/>
              <a:t>Lisa Perez, Texas A&amp;M University-Corpus Christi </a:t>
            </a:r>
          </a:p>
          <a:p>
            <a:r>
              <a:rPr lang="en-US" sz="2400" dirty="0" smtClean="0"/>
              <a:t>Karlos Ramirez, St. Mary's University </a:t>
            </a:r>
          </a:p>
          <a:p>
            <a:endParaRPr lang="en-US"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Que</a:t>
            </a:r>
            <a:r>
              <a:rPr lang="en-US" dirty="0" smtClean="0"/>
              <a:t> </a:t>
            </a:r>
            <a:r>
              <a:rPr lang="en-US" dirty="0" err="1" smtClean="0"/>
              <a:t>signifíca</a:t>
            </a:r>
            <a:r>
              <a:rPr lang="en-US" dirty="0" smtClean="0"/>
              <a:t>?</a:t>
            </a:r>
            <a:endParaRPr lang="en-US" dirty="0"/>
          </a:p>
        </p:txBody>
      </p:sp>
      <p:sp>
        <p:nvSpPr>
          <p:cNvPr id="3" name="Content Placeholder 2"/>
          <p:cNvSpPr>
            <a:spLocks noGrp="1"/>
          </p:cNvSpPr>
          <p:nvPr>
            <p:ph idx="1"/>
          </p:nvPr>
        </p:nvSpPr>
        <p:spPr/>
        <p:txBody>
          <a:bodyPr/>
          <a:lstStyle/>
          <a:p>
            <a:pPr algn="ctr">
              <a:buNone/>
            </a:pPr>
            <a:r>
              <a:rPr lang="en-US" sz="2800" i="1" dirty="0" smtClean="0"/>
              <a:t>Traditionally considered the "hearthstone" or "</a:t>
            </a:r>
            <a:r>
              <a:rPr lang="en-US" sz="2800" i="1" dirty="0" smtClean="0">
                <a:solidFill>
                  <a:srgbClr val="C00000"/>
                </a:solidFill>
              </a:rPr>
              <a:t>living room</a:t>
            </a:r>
            <a:r>
              <a:rPr lang="en-US" sz="2800" i="1" dirty="0" smtClean="0"/>
              <a:t>" of the campus, today's union is the gathering place of the college. The union provides services and conveniences that members of the college community need in their daily lives and creates an </a:t>
            </a:r>
            <a:r>
              <a:rPr lang="en-US" sz="2800" i="1" dirty="0" smtClean="0">
                <a:solidFill>
                  <a:srgbClr val="C00000"/>
                </a:solidFill>
              </a:rPr>
              <a:t>environment for getting to know and understand others </a:t>
            </a:r>
            <a:r>
              <a:rPr lang="en-US" sz="2800" i="1" dirty="0" smtClean="0"/>
              <a:t>through formal and informal associations.</a:t>
            </a:r>
          </a:p>
          <a:p>
            <a:pPr algn="r">
              <a:buNone/>
            </a:pPr>
            <a:endParaRPr lang="en-US" sz="2800" dirty="0" smtClean="0"/>
          </a:p>
          <a:p>
            <a:pPr algn="r">
              <a:buNone/>
            </a:pPr>
            <a:r>
              <a:rPr lang="en-US" sz="2000" dirty="0" smtClean="0"/>
              <a:t>Excerpt from Role of the College Union</a:t>
            </a:r>
            <a:br>
              <a:rPr lang="en-US" sz="2000" dirty="0" smtClean="0"/>
            </a:br>
            <a:endParaRPr lang="en-US" sz="2000" dirty="0" smtClean="0"/>
          </a:p>
          <a:p>
            <a:pPr>
              <a:buNone/>
            </a:pPr>
            <a:endParaRPr lang="en-US" sz="2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Opportunities </a:t>
            </a:r>
            <a:br>
              <a:rPr lang="en-US" dirty="0" smtClean="0"/>
            </a:br>
            <a:r>
              <a:rPr lang="en-US" dirty="0" smtClean="0"/>
              <a:t>with Latino</a:t>
            </a:r>
            <a:r>
              <a:rPr lang="en-US" baseline="0" dirty="0" smtClean="0"/>
              <a:t> Students</a:t>
            </a:r>
            <a:endParaRPr lang="en-US" dirty="0"/>
          </a:p>
        </p:txBody>
      </p:sp>
      <p:sp>
        <p:nvSpPr>
          <p:cNvPr id="3" name="Content Placeholder 2"/>
          <p:cNvSpPr>
            <a:spLocks noGrp="1"/>
          </p:cNvSpPr>
          <p:nvPr>
            <p:ph idx="1"/>
          </p:nvPr>
        </p:nvSpPr>
        <p:spPr>
          <a:xfrm>
            <a:off x="304800" y="1447800"/>
            <a:ext cx="8534400" cy="4525963"/>
          </a:xfrm>
        </p:spPr>
        <p:txBody>
          <a:bodyPr/>
          <a:lstStyle/>
          <a:p>
            <a:r>
              <a:rPr lang="en-US" dirty="0" smtClean="0"/>
              <a:t>Literature has identified Hispanic students benefit from peer interactions (Norton, 2008; Hernandez, 2000)</a:t>
            </a:r>
          </a:p>
          <a:p>
            <a:r>
              <a:rPr lang="en-US" dirty="0" smtClean="0"/>
              <a:t>Provide </a:t>
            </a:r>
            <a:r>
              <a:rPr lang="en-US" dirty="0" smtClean="0"/>
              <a:t>a “Connection” - </a:t>
            </a:r>
            <a:r>
              <a:rPr lang="en-US" u="sng" dirty="0" smtClean="0"/>
              <a:t>Engage</a:t>
            </a:r>
          </a:p>
          <a:p>
            <a:r>
              <a:rPr lang="en-US" dirty="0" smtClean="0"/>
              <a:t>Recognize the range of diversity among your students</a:t>
            </a:r>
          </a:p>
          <a:p>
            <a:r>
              <a:rPr lang="en-US" dirty="0" smtClean="0"/>
              <a:t>Build Community</a:t>
            </a:r>
          </a:p>
          <a:p>
            <a:r>
              <a:rPr lang="en-US" dirty="0" smtClean="0"/>
              <a:t>Create a Familial Environment</a:t>
            </a:r>
          </a:p>
          <a:p>
            <a:r>
              <a:rPr lang="en-US" dirty="0" smtClean="0"/>
              <a:t>Role Model</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Programs &amp; Celebrations</a:t>
            </a:r>
            <a:endParaRPr lang="en-US" dirty="0"/>
          </a:p>
        </p:txBody>
      </p:sp>
      <p:sp>
        <p:nvSpPr>
          <p:cNvPr id="4" name="Text Placeholder 3"/>
          <p:cNvSpPr>
            <a:spLocks noGrp="1"/>
          </p:cNvSpPr>
          <p:nvPr>
            <p:ph type="body" idx="1"/>
          </p:nvPr>
        </p:nvSpPr>
        <p:spPr>
          <a:xfrm>
            <a:off x="457200" y="1143000"/>
            <a:ext cx="4040188" cy="650875"/>
          </a:xfrm>
        </p:spPr>
        <p:txBody>
          <a:bodyPr/>
          <a:lstStyle/>
          <a:p>
            <a:r>
              <a:rPr lang="en-US" dirty="0" smtClean="0"/>
              <a:t>Programs</a:t>
            </a:r>
            <a:endParaRPr lang="en-US" dirty="0"/>
          </a:p>
        </p:txBody>
      </p:sp>
      <p:sp>
        <p:nvSpPr>
          <p:cNvPr id="3" name="Content Placeholder 2"/>
          <p:cNvSpPr>
            <a:spLocks noGrp="1"/>
          </p:cNvSpPr>
          <p:nvPr>
            <p:ph sz="half" idx="2"/>
          </p:nvPr>
        </p:nvSpPr>
        <p:spPr>
          <a:xfrm>
            <a:off x="457200" y="1752600"/>
            <a:ext cx="4040188" cy="4572000"/>
          </a:xfrm>
        </p:spPr>
        <p:txBody>
          <a:bodyPr/>
          <a:lstStyle/>
          <a:p>
            <a:r>
              <a:rPr lang="en-US" dirty="0" smtClean="0"/>
              <a:t>Mentoring</a:t>
            </a:r>
          </a:p>
          <a:p>
            <a:r>
              <a:rPr lang="en-US" dirty="0" smtClean="0"/>
              <a:t>Support Groups (gender)</a:t>
            </a:r>
          </a:p>
          <a:p>
            <a:r>
              <a:rPr lang="en-US" dirty="0" smtClean="0"/>
              <a:t>Peer Support</a:t>
            </a:r>
          </a:p>
          <a:p>
            <a:r>
              <a:rPr lang="en-US" dirty="0" smtClean="0"/>
              <a:t>Tutoring</a:t>
            </a:r>
          </a:p>
          <a:p>
            <a:r>
              <a:rPr lang="en-US" dirty="0" smtClean="0"/>
              <a:t>Spanish Speaking Roundtables</a:t>
            </a:r>
          </a:p>
          <a:p>
            <a:r>
              <a:rPr lang="en-US" dirty="0" smtClean="0"/>
              <a:t>Cultural Dinners </a:t>
            </a:r>
          </a:p>
          <a:p>
            <a:r>
              <a:rPr lang="en-US" dirty="0" smtClean="0"/>
              <a:t>Mi Casa Su Casa</a:t>
            </a:r>
          </a:p>
          <a:p>
            <a:r>
              <a:rPr lang="en-US" dirty="0" smtClean="0"/>
              <a:t>Coffee, Culture and Conversation </a:t>
            </a:r>
            <a:endParaRPr lang="en-US" dirty="0" smtClean="0"/>
          </a:p>
          <a:p>
            <a:r>
              <a:rPr lang="en-US" dirty="0" smtClean="0"/>
              <a:t>Honor/Celebrate our Family</a:t>
            </a:r>
            <a:endParaRPr lang="en-US" dirty="0" smtClean="0"/>
          </a:p>
          <a:p>
            <a:endParaRPr lang="en-US" dirty="0"/>
          </a:p>
        </p:txBody>
      </p:sp>
      <p:sp>
        <p:nvSpPr>
          <p:cNvPr id="5" name="Text Placeholder 4"/>
          <p:cNvSpPr>
            <a:spLocks noGrp="1"/>
          </p:cNvSpPr>
          <p:nvPr>
            <p:ph type="body" sz="quarter" idx="3"/>
          </p:nvPr>
        </p:nvSpPr>
        <p:spPr>
          <a:xfrm>
            <a:off x="4645025" y="1143000"/>
            <a:ext cx="4041775" cy="639762"/>
          </a:xfrm>
        </p:spPr>
        <p:txBody>
          <a:bodyPr/>
          <a:lstStyle/>
          <a:p>
            <a:r>
              <a:rPr lang="en-US" dirty="0" smtClean="0"/>
              <a:t>Celebrations</a:t>
            </a:r>
            <a:endParaRPr lang="en-US" dirty="0"/>
          </a:p>
        </p:txBody>
      </p:sp>
      <p:sp>
        <p:nvSpPr>
          <p:cNvPr id="6" name="Content Placeholder 5"/>
          <p:cNvSpPr>
            <a:spLocks noGrp="1"/>
          </p:cNvSpPr>
          <p:nvPr>
            <p:ph sz="quarter" idx="4"/>
          </p:nvPr>
        </p:nvSpPr>
        <p:spPr>
          <a:xfrm>
            <a:off x="4645025" y="1752600"/>
            <a:ext cx="4041775" cy="3951288"/>
          </a:xfrm>
        </p:spPr>
        <p:txBody>
          <a:bodyPr/>
          <a:lstStyle/>
          <a:p>
            <a:r>
              <a:rPr lang="en-US" dirty="0" err="1" smtClean="0"/>
              <a:t>Cinco</a:t>
            </a:r>
            <a:r>
              <a:rPr lang="en-US" dirty="0" smtClean="0"/>
              <a:t> de Mayo</a:t>
            </a:r>
          </a:p>
          <a:p>
            <a:r>
              <a:rPr lang="en-US" dirty="0" smtClean="0"/>
              <a:t>Cesar Chavez Day</a:t>
            </a:r>
          </a:p>
          <a:p>
            <a:r>
              <a:rPr lang="en-US" dirty="0" err="1" smtClean="0"/>
              <a:t>Dia</a:t>
            </a:r>
            <a:r>
              <a:rPr lang="en-US" dirty="0" smtClean="0"/>
              <a:t> de los </a:t>
            </a:r>
            <a:r>
              <a:rPr lang="en-US" dirty="0" err="1" smtClean="0"/>
              <a:t>Muertos</a:t>
            </a:r>
            <a:endParaRPr lang="en-US" dirty="0" smtClean="0"/>
          </a:p>
          <a:p>
            <a:r>
              <a:rPr lang="en-US" dirty="0" smtClean="0"/>
              <a:t>National Hispanic Heritage Month (Sept. 15 – Oct. 15)</a:t>
            </a:r>
          </a:p>
          <a:p>
            <a:r>
              <a:rPr lang="en-US" dirty="0" err="1" smtClean="0"/>
              <a:t>Dieciséis</a:t>
            </a:r>
            <a:r>
              <a:rPr lang="en-US" dirty="0" smtClean="0"/>
              <a:t> de </a:t>
            </a:r>
            <a:r>
              <a:rPr lang="en-US" dirty="0" err="1" smtClean="0"/>
              <a:t>Septiembre</a:t>
            </a:r>
            <a:r>
              <a:rPr lang="en-US" dirty="0" smtClean="0"/>
              <a:t> (Mexican Independence)</a:t>
            </a:r>
          </a:p>
          <a:p>
            <a:r>
              <a:rPr lang="en-US" dirty="0" err="1" smtClean="0"/>
              <a:t>Día</a:t>
            </a:r>
            <a:r>
              <a:rPr lang="en-US" dirty="0" smtClean="0"/>
              <a:t> de los </a:t>
            </a:r>
            <a:r>
              <a:rPr lang="en-US" dirty="0" err="1" smtClean="0"/>
              <a:t>Niños</a:t>
            </a:r>
            <a:endParaRPr lang="en-US" dirty="0" smtClean="0"/>
          </a:p>
          <a:p>
            <a:r>
              <a:rPr lang="en-US" dirty="0" err="1" smtClean="0"/>
              <a:t>Quinceañeras</a:t>
            </a:r>
            <a:r>
              <a:rPr lang="en-US" dirty="0" smtClean="0"/>
              <a:t/>
            </a:r>
            <a:br>
              <a:rPr lang="en-US" dirty="0" smtClean="0"/>
            </a:b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Opportunities for Collaboration</a:t>
            </a:r>
            <a:endParaRPr lang="en-US" dirty="0"/>
          </a:p>
        </p:txBody>
      </p:sp>
      <p:sp>
        <p:nvSpPr>
          <p:cNvPr id="3" name="Content Placeholder 2"/>
          <p:cNvSpPr>
            <a:spLocks noGrp="1"/>
          </p:cNvSpPr>
          <p:nvPr>
            <p:ph idx="1"/>
          </p:nvPr>
        </p:nvSpPr>
        <p:spPr>
          <a:xfrm>
            <a:off x="457200" y="1219200"/>
            <a:ext cx="8229600" cy="5105400"/>
          </a:xfrm>
        </p:spPr>
        <p:txBody>
          <a:bodyPr/>
          <a:lstStyle/>
          <a:p>
            <a:r>
              <a:rPr lang="en-US" sz="3000" dirty="0" smtClean="0"/>
              <a:t>Promote unity among Latino </a:t>
            </a:r>
            <a:r>
              <a:rPr lang="en-US" sz="3000" dirty="0" smtClean="0"/>
              <a:t>organizations</a:t>
            </a:r>
          </a:p>
          <a:p>
            <a:r>
              <a:rPr lang="en-US" sz="3000" dirty="0" smtClean="0"/>
              <a:t>Work with Admissions in using Latino students to help with recruiting.</a:t>
            </a:r>
          </a:p>
          <a:p>
            <a:r>
              <a:rPr lang="en-US" sz="3000" dirty="0" smtClean="0"/>
              <a:t>Involvement of Latino students on university committees.</a:t>
            </a:r>
          </a:p>
          <a:p>
            <a:r>
              <a:rPr lang="en-US" sz="3000" dirty="0" smtClean="0"/>
              <a:t>Work with marketing department to Spotlight successful Latino students via electronic newsletter</a:t>
            </a:r>
          </a:p>
          <a:p>
            <a:r>
              <a:rPr lang="en-US" sz="3000" dirty="0" smtClean="0"/>
              <a:t>Programs that help skills in decision making; role playing or case studies</a:t>
            </a:r>
          </a:p>
          <a:p>
            <a:endParaRPr lang="en-US" dirty="0" smtClean="0"/>
          </a:p>
          <a:p>
            <a:endParaRPr lang="en-US" dirty="0" smtClean="0"/>
          </a:p>
          <a:p>
            <a:endParaRPr lang="en-US" dirty="0" smtClean="0"/>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Great … but I’m NOT Latino</a:t>
            </a:r>
            <a:endParaRPr lang="en-US" dirty="0"/>
          </a:p>
        </p:txBody>
      </p:sp>
      <p:sp>
        <p:nvSpPr>
          <p:cNvPr id="3" name="Content Placeholder 2"/>
          <p:cNvSpPr>
            <a:spLocks noGrp="1"/>
          </p:cNvSpPr>
          <p:nvPr>
            <p:ph idx="1"/>
          </p:nvPr>
        </p:nvSpPr>
        <p:spPr/>
        <p:txBody>
          <a:bodyPr/>
          <a:lstStyle/>
          <a:p>
            <a:r>
              <a:rPr lang="en-US" dirty="0" smtClean="0"/>
              <a:t>ALL students need to be supported in some way to be successful.</a:t>
            </a:r>
          </a:p>
          <a:p>
            <a:r>
              <a:rPr lang="en-US" dirty="0" smtClean="0"/>
              <a:t>Millennial students provide “neutral ground”</a:t>
            </a:r>
          </a:p>
          <a:p>
            <a:r>
              <a:rPr lang="en-US" dirty="0" smtClean="0"/>
              <a:t>Begin a dialog</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a:t>
            </a:r>
            <a:r>
              <a:rPr lang="en-US" baseline="0" dirty="0" smtClean="0"/>
              <a:t> &amp; A</a:t>
            </a:r>
            <a:endParaRPr lang="en-US" dirty="0"/>
          </a:p>
        </p:txBody>
      </p:sp>
      <p:sp>
        <p:nvSpPr>
          <p:cNvPr id="3" name="Content Placeholder 2"/>
          <p:cNvSpPr>
            <a:spLocks noGrp="1"/>
          </p:cNvSpPr>
          <p:nvPr>
            <p:ph idx="1"/>
          </p:nvPr>
        </p:nvSpPr>
        <p:spPr/>
        <p:txBody>
          <a:bodyPr/>
          <a:lstStyle/>
          <a:p>
            <a:r>
              <a:rPr lang="en-US" dirty="0" smtClean="0"/>
              <a:t>What challenges are you facing in programming for Latinos?</a:t>
            </a:r>
          </a:p>
          <a:p>
            <a:r>
              <a:rPr lang="en-US" dirty="0" smtClean="0"/>
              <a:t>How engaged are your Latino students on your campus?</a:t>
            </a:r>
          </a:p>
          <a:p>
            <a:r>
              <a:rPr lang="en-US" dirty="0" smtClean="0"/>
              <a:t>How do you reach out to or role model for your Latino students?</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a:t>
            </a:r>
            <a:r>
              <a:rPr lang="en-US" baseline="0" dirty="0" smtClean="0"/>
              <a:t> Resources</a:t>
            </a:r>
            <a:endParaRPr lang="en-US" dirty="0"/>
          </a:p>
        </p:txBody>
      </p:sp>
      <p:sp>
        <p:nvSpPr>
          <p:cNvPr id="3" name="Content Placeholder 2"/>
          <p:cNvSpPr>
            <a:spLocks noGrp="1"/>
          </p:cNvSpPr>
          <p:nvPr>
            <p:ph idx="1"/>
          </p:nvPr>
        </p:nvSpPr>
        <p:spPr/>
        <p:txBody>
          <a:bodyPr/>
          <a:lstStyle/>
          <a:p>
            <a:pPr marL="320040" indent="-320040" fontAlgn="auto">
              <a:spcAft>
                <a:spcPts val="0"/>
              </a:spcAft>
              <a:buFont typeface="Arial" pitchFamily="34" charset="0"/>
              <a:buChar char="•"/>
              <a:defRPr/>
            </a:pPr>
            <a:r>
              <a:rPr lang="en-US" sz="2800" dirty="0" smtClean="0">
                <a:solidFill>
                  <a:schemeClr val="accent2">
                    <a:lumMod val="50000"/>
                  </a:schemeClr>
                </a:solidFill>
                <a:hlinkClick r:id="rId2"/>
              </a:rPr>
              <a:t>Facts on Hispanic Higher Education-Demographics</a:t>
            </a:r>
            <a:r>
              <a:rPr lang="en-US" sz="2800" dirty="0" smtClean="0">
                <a:solidFill>
                  <a:schemeClr val="accent2">
                    <a:lumMod val="50000"/>
                  </a:schemeClr>
                </a:solidFill>
              </a:rPr>
              <a:t> </a:t>
            </a:r>
          </a:p>
          <a:p>
            <a:pPr marL="320040" indent="-320040" fontAlgn="auto">
              <a:spcAft>
                <a:spcPts val="0"/>
              </a:spcAft>
              <a:buFont typeface="Arial" pitchFamily="34" charset="0"/>
              <a:buChar char="•"/>
              <a:defRPr/>
            </a:pPr>
            <a:r>
              <a:rPr lang="en-US" sz="2800" dirty="0" smtClean="0">
                <a:solidFill>
                  <a:schemeClr val="accent2">
                    <a:lumMod val="50000"/>
                  </a:schemeClr>
                </a:solidFill>
                <a:hlinkClick r:id="rId3"/>
              </a:rPr>
              <a:t>State of College Readiness for Latino Students</a:t>
            </a:r>
            <a:r>
              <a:rPr lang="en-US" sz="2800" dirty="0" smtClean="0">
                <a:solidFill>
                  <a:schemeClr val="accent2">
                    <a:lumMod val="50000"/>
                  </a:schemeClr>
                </a:solidFill>
              </a:rPr>
              <a:t> </a:t>
            </a:r>
          </a:p>
          <a:p>
            <a:pPr marL="320040" indent="-320040" fontAlgn="auto">
              <a:spcAft>
                <a:spcPts val="0"/>
              </a:spcAft>
              <a:buFont typeface="Arial" pitchFamily="34" charset="0"/>
              <a:buChar char="•"/>
              <a:defRPr/>
            </a:pPr>
            <a:r>
              <a:rPr lang="en-US" sz="2800" dirty="0" smtClean="0">
                <a:solidFill>
                  <a:schemeClr val="accent2">
                    <a:lumMod val="50000"/>
                  </a:schemeClr>
                </a:solidFill>
                <a:hlinkClick r:id="rId4"/>
              </a:rPr>
              <a:t>Student Engagement at Minority Serving Institutions: Emerging Lessons from the BEAMS Project</a:t>
            </a:r>
            <a:r>
              <a:rPr lang="en-US" sz="2800" dirty="0" smtClean="0">
                <a:solidFill>
                  <a:schemeClr val="accent2">
                    <a:lumMod val="50000"/>
                  </a:schemeClr>
                </a:solidFill>
              </a:rPr>
              <a:t> </a:t>
            </a:r>
          </a:p>
          <a:p>
            <a:pPr marL="320040" indent="-320040" fontAlgn="auto">
              <a:spcAft>
                <a:spcPts val="0"/>
              </a:spcAft>
              <a:buFont typeface="Arial" pitchFamily="34" charset="0"/>
              <a:buChar char="•"/>
              <a:defRPr/>
            </a:pPr>
            <a:r>
              <a:rPr lang="en-US" sz="2800" dirty="0" smtClean="0">
                <a:solidFill>
                  <a:schemeClr val="accent2">
                    <a:lumMod val="50000"/>
                  </a:schemeClr>
                </a:solidFill>
                <a:hlinkClick r:id="rId5"/>
              </a:rPr>
              <a:t>10 Years of Student Engagement Results: Lessons from NSSE</a:t>
            </a:r>
            <a:r>
              <a:rPr lang="en-US" sz="2800" dirty="0" smtClean="0">
                <a:solidFill>
                  <a:schemeClr val="accent2">
                    <a:lumMod val="50000"/>
                  </a:schemeClr>
                </a:solidFill>
              </a:rPr>
              <a:t> </a:t>
            </a:r>
          </a:p>
          <a:p>
            <a:pPr marL="320040" indent="-320040" fontAlgn="auto">
              <a:spcAft>
                <a:spcPts val="0"/>
              </a:spcAft>
              <a:buFont typeface="Arial" pitchFamily="34" charset="0"/>
              <a:buChar char="•"/>
              <a:defRPr/>
            </a:pPr>
            <a:r>
              <a:rPr lang="en-US" sz="2800" dirty="0" smtClean="0">
                <a:solidFill>
                  <a:schemeClr val="accent2">
                    <a:lumMod val="50000"/>
                  </a:schemeClr>
                </a:solidFill>
                <a:hlinkClick r:id="rId6"/>
              </a:rPr>
              <a:t>Advancing Minority High Achievement: National Trends and Promising Programs and Practices</a:t>
            </a:r>
            <a:endParaRPr lang="en-US" sz="2800" dirty="0" smtClean="0">
              <a:solidFill>
                <a:schemeClr val="accent2">
                  <a:lumMod val="50000"/>
                </a:schemeClr>
              </a:solidFill>
            </a:endParaRPr>
          </a:p>
          <a:p>
            <a:endParaRPr lang="en-US" sz="28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Resources</a:t>
            </a:r>
            <a:endParaRPr lang="en-US" dirty="0"/>
          </a:p>
        </p:txBody>
      </p:sp>
      <p:sp>
        <p:nvSpPr>
          <p:cNvPr id="3" name="Content Placeholder 2"/>
          <p:cNvSpPr>
            <a:spLocks noGrp="1"/>
          </p:cNvSpPr>
          <p:nvPr>
            <p:ph idx="1"/>
          </p:nvPr>
        </p:nvSpPr>
        <p:spPr/>
        <p:txBody>
          <a:bodyPr/>
          <a:lstStyle/>
          <a:p>
            <a:r>
              <a:rPr lang="en-US" sz="2800" dirty="0" smtClean="0"/>
              <a:t>Your Campus Latino Administrators/Faculty/Professionals</a:t>
            </a:r>
          </a:p>
          <a:p>
            <a:r>
              <a:rPr lang="en-US" sz="2800" dirty="0" smtClean="0"/>
              <a:t>COMP (Community of Practice for Multi-Ethnic Professionals and Allies) - ACUI</a:t>
            </a:r>
          </a:p>
          <a:p>
            <a:r>
              <a:rPr lang="en-US" sz="2800" dirty="0" smtClean="0"/>
              <a:t>Your University’s Multicultural Office/Center</a:t>
            </a:r>
          </a:p>
          <a:p>
            <a:r>
              <a:rPr lang="en-US" sz="2800" dirty="0" err="1" smtClean="0"/>
              <a:t>Excelencia</a:t>
            </a:r>
            <a:r>
              <a:rPr lang="en-US" sz="2800" dirty="0" smtClean="0"/>
              <a:t> in Education</a:t>
            </a:r>
          </a:p>
          <a:p>
            <a:pPr>
              <a:buNone/>
            </a:pPr>
            <a:r>
              <a:rPr lang="en-US" sz="2800" dirty="0" smtClean="0"/>
              <a:t>	EdExcelencia.org </a:t>
            </a:r>
          </a:p>
          <a:p>
            <a:r>
              <a:rPr lang="en-US" sz="2800" dirty="0" smtClean="0"/>
              <a:t>Your State’s Higher Education Coordinating Board</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Objectives</a:t>
            </a:r>
            <a:endParaRPr lang="en-US" dirty="0"/>
          </a:p>
        </p:txBody>
      </p:sp>
      <p:sp>
        <p:nvSpPr>
          <p:cNvPr id="3" name="Content Placeholder 2"/>
          <p:cNvSpPr>
            <a:spLocks noGrp="1"/>
          </p:cNvSpPr>
          <p:nvPr>
            <p:ph idx="1"/>
          </p:nvPr>
        </p:nvSpPr>
        <p:spPr/>
        <p:txBody>
          <a:bodyPr/>
          <a:lstStyle/>
          <a:p>
            <a:r>
              <a:rPr lang="en-US" sz="2800" dirty="0" smtClean="0"/>
              <a:t>Understand the “Stories” from Latino Colleagues</a:t>
            </a:r>
          </a:p>
          <a:p>
            <a:r>
              <a:rPr lang="en-US" sz="2800" dirty="0" smtClean="0"/>
              <a:t>Explore Today’s Campus Characteristics</a:t>
            </a:r>
          </a:p>
          <a:p>
            <a:r>
              <a:rPr lang="en-US" sz="2800" dirty="0" smtClean="0"/>
              <a:t>Employ the </a:t>
            </a:r>
            <a:r>
              <a:rPr lang="en-US" sz="2800" i="1" dirty="0" smtClean="0"/>
              <a:t>Role of the College Union</a:t>
            </a:r>
            <a:r>
              <a:rPr lang="en-US" sz="2800" dirty="0" smtClean="0"/>
              <a:t> as a back drop for Latino students’ “stories”</a:t>
            </a:r>
          </a:p>
          <a:p>
            <a:r>
              <a:rPr lang="en-US" sz="2800" dirty="0" smtClean="0"/>
              <a:t>Share Opportunities/Best Practices with today’s Latino students</a:t>
            </a:r>
          </a:p>
          <a:p>
            <a:pPr>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Expectations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Foundation/El </a:t>
            </a:r>
            <a:r>
              <a:rPr lang="en-US" dirty="0" err="1" smtClean="0"/>
              <a:t>Fundamiento</a:t>
            </a:r>
            <a:endParaRPr lang="en-US" dirty="0"/>
          </a:p>
        </p:txBody>
      </p:sp>
      <p:sp>
        <p:nvSpPr>
          <p:cNvPr id="3" name="Content Placeholder 2"/>
          <p:cNvSpPr>
            <a:spLocks noGrp="1"/>
          </p:cNvSpPr>
          <p:nvPr>
            <p:ph idx="1"/>
          </p:nvPr>
        </p:nvSpPr>
        <p:spPr/>
        <p:txBody>
          <a:bodyPr/>
          <a:lstStyle/>
          <a:p>
            <a:pPr algn="ctr">
              <a:buNone/>
            </a:pPr>
            <a:r>
              <a:rPr lang="en-US" sz="2800" i="1" dirty="0" smtClean="0"/>
              <a:t>    The union is the community center of the college, serving students, faculty, staff, alumni, and guests. By whatever form or name, a college union is an organization offering a variety of programs, activities, services, and facilities that, when taken together, represent a well-considered plan for the </a:t>
            </a:r>
            <a:r>
              <a:rPr lang="en-US" sz="2800" i="1" dirty="0" smtClean="0">
                <a:solidFill>
                  <a:srgbClr val="C00000"/>
                </a:solidFill>
              </a:rPr>
              <a:t>community</a:t>
            </a:r>
            <a:r>
              <a:rPr lang="en-US" sz="2800" i="1" dirty="0" smtClean="0"/>
              <a:t> life of the college.</a:t>
            </a:r>
            <a:r>
              <a:rPr lang="en-US" sz="2800" dirty="0" smtClean="0"/>
              <a:t> </a:t>
            </a:r>
          </a:p>
          <a:p>
            <a:pPr algn="ctr">
              <a:buNone/>
            </a:pPr>
            <a:endParaRPr lang="en-US" sz="2800" dirty="0" smtClean="0"/>
          </a:p>
          <a:p>
            <a:pPr algn="r">
              <a:buNone/>
            </a:pPr>
            <a:r>
              <a:rPr lang="en-US" sz="2000" dirty="0" smtClean="0"/>
              <a:t>Excerpt from Role of the College Union</a:t>
            </a:r>
          </a:p>
          <a:p>
            <a:pP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 of Terms: Identity</a:t>
            </a:r>
            <a:endParaRPr lang="en-US" dirty="0"/>
          </a:p>
        </p:txBody>
      </p:sp>
      <p:sp>
        <p:nvSpPr>
          <p:cNvPr id="4" name="Content Placeholder 3"/>
          <p:cNvSpPr>
            <a:spLocks noGrp="1"/>
          </p:cNvSpPr>
          <p:nvPr>
            <p:ph sz="half" idx="1"/>
          </p:nvPr>
        </p:nvSpPr>
        <p:spPr/>
        <p:txBody>
          <a:bodyPr/>
          <a:lstStyle/>
          <a:p>
            <a:r>
              <a:rPr lang="en-US" dirty="0" smtClean="0"/>
              <a:t>Latina/o</a:t>
            </a:r>
          </a:p>
          <a:p>
            <a:r>
              <a:rPr lang="en-US" dirty="0" smtClean="0"/>
              <a:t>Hispanic</a:t>
            </a:r>
          </a:p>
          <a:p>
            <a:r>
              <a:rPr lang="en-US" dirty="0" smtClean="0"/>
              <a:t>Mexican-American</a:t>
            </a:r>
          </a:p>
          <a:p>
            <a:r>
              <a:rPr lang="en-US" dirty="0" err="1" smtClean="0"/>
              <a:t>Chicana</a:t>
            </a:r>
            <a:r>
              <a:rPr lang="en-US" dirty="0" smtClean="0"/>
              <a:t>/o</a:t>
            </a:r>
          </a:p>
          <a:p>
            <a:r>
              <a:rPr lang="en-US" dirty="0" smtClean="0"/>
              <a:t>Mexican</a:t>
            </a:r>
          </a:p>
          <a:p>
            <a:r>
              <a:rPr lang="en-US" dirty="0" err="1" smtClean="0"/>
              <a:t>Salvadorean</a:t>
            </a:r>
            <a:endParaRPr lang="en-US" dirty="0" smtClean="0"/>
          </a:p>
          <a:p>
            <a:endParaRPr lang="en-US" dirty="0"/>
          </a:p>
        </p:txBody>
      </p:sp>
      <p:sp>
        <p:nvSpPr>
          <p:cNvPr id="5" name="Content Placeholder 4"/>
          <p:cNvSpPr>
            <a:spLocks noGrp="1"/>
          </p:cNvSpPr>
          <p:nvPr>
            <p:ph sz="half" idx="2"/>
          </p:nvPr>
        </p:nvSpPr>
        <p:spPr/>
        <p:txBody>
          <a:bodyPr/>
          <a:lstStyle/>
          <a:p>
            <a:r>
              <a:rPr lang="en-US" dirty="0" smtClean="0"/>
              <a:t>Puerto Rican</a:t>
            </a:r>
          </a:p>
          <a:p>
            <a:r>
              <a:rPr lang="en-US" dirty="0" smtClean="0"/>
              <a:t>Cuban</a:t>
            </a:r>
          </a:p>
          <a:p>
            <a:r>
              <a:rPr lang="en-US" dirty="0" smtClean="0"/>
              <a:t>South American</a:t>
            </a:r>
          </a:p>
          <a:p>
            <a:r>
              <a:rPr lang="en-US" dirty="0" smtClean="0"/>
              <a:t>Central American</a:t>
            </a:r>
          </a:p>
          <a:p>
            <a:r>
              <a:rPr lang="en-US" dirty="0" err="1" smtClean="0"/>
              <a:t>Tejano</a:t>
            </a:r>
            <a:endParaRPr lang="en-US" dirty="0" smtClean="0"/>
          </a:p>
          <a:p>
            <a:r>
              <a:rPr lang="en-US" dirty="0" smtClean="0"/>
              <a:t>American</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National Survey for Student Engagement (NSSE)</a:t>
            </a:r>
            <a:endParaRPr lang="en-US" dirty="0"/>
          </a:p>
        </p:txBody>
      </p:sp>
      <p:sp>
        <p:nvSpPr>
          <p:cNvPr id="3" name="Content Placeholder 2"/>
          <p:cNvSpPr>
            <a:spLocks noGrp="1"/>
          </p:cNvSpPr>
          <p:nvPr>
            <p:ph sz="half" idx="1"/>
          </p:nvPr>
        </p:nvSpPr>
        <p:spPr>
          <a:xfrm>
            <a:off x="457200" y="1600200"/>
            <a:ext cx="7924800" cy="4525963"/>
          </a:xfrm>
        </p:spPr>
        <p:txBody>
          <a:bodyPr/>
          <a:lstStyle/>
          <a:p>
            <a:r>
              <a:rPr lang="en-US" dirty="0" smtClean="0"/>
              <a:t>Student learning and personal development are enhanced when students engage in educationally purposeful activities</a:t>
            </a:r>
          </a:p>
          <a:p>
            <a:r>
              <a:rPr lang="en-US" dirty="0" smtClean="0"/>
              <a:t>Engagement is positively related to grades, retention for all students</a:t>
            </a:r>
          </a:p>
          <a:p>
            <a:pPr lvl="1"/>
            <a:r>
              <a:rPr lang="en-US" dirty="0" smtClean="0"/>
              <a:t>BUT </a:t>
            </a:r>
            <a:r>
              <a:rPr lang="en-US" b="1" u="sng" dirty="0" smtClean="0"/>
              <a:t>underrepresented groups </a:t>
            </a:r>
            <a:r>
              <a:rPr lang="en-US" dirty="0" smtClean="0"/>
              <a:t>appear to benefit more than others from the same educational programs or practices. </a:t>
            </a:r>
          </a:p>
          <a:p>
            <a:pPr lvl="1"/>
            <a:r>
              <a:rPr lang="en-US" b="1" u="sng" dirty="0" smtClean="0"/>
              <a:t>Historically underserved students</a:t>
            </a:r>
            <a:r>
              <a:rPr lang="en-US" dirty="0" smtClean="0"/>
              <a:t> benefit more from engagement than majority students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National Survey for Student Engagement (NSSE)</a:t>
            </a:r>
            <a:endParaRPr lang="en-US" dirty="0"/>
          </a:p>
        </p:txBody>
      </p:sp>
      <p:sp>
        <p:nvSpPr>
          <p:cNvPr id="3" name="Content Placeholder 2"/>
          <p:cNvSpPr>
            <a:spLocks noGrp="1"/>
          </p:cNvSpPr>
          <p:nvPr>
            <p:ph sz="half" idx="1"/>
          </p:nvPr>
        </p:nvSpPr>
        <p:spPr>
          <a:xfrm>
            <a:off x="457200" y="1600200"/>
            <a:ext cx="7924800" cy="4525963"/>
          </a:xfrm>
        </p:spPr>
        <p:txBody>
          <a:bodyPr/>
          <a:lstStyle/>
          <a:p>
            <a:r>
              <a:rPr lang="en-US" dirty="0" smtClean="0"/>
              <a:t>High Impact Activities</a:t>
            </a:r>
          </a:p>
          <a:p>
            <a:pPr lvl="1"/>
            <a:r>
              <a:rPr lang="en-US" dirty="0" smtClean="0"/>
              <a:t>First-Year Seminars and Experiences</a:t>
            </a:r>
          </a:p>
          <a:p>
            <a:pPr lvl="1"/>
            <a:r>
              <a:rPr lang="en-US" dirty="0" smtClean="0"/>
              <a:t>Common Intellectual Experiences</a:t>
            </a:r>
          </a:p>
          <a:p>
            <a:pPr lvl="1"/>
            <a:r>
              <a:rPr lang="en-US" dirty="0" smtClean="0"/>
              <a:t>Diversity/Global Learning</a:t>
            </a:r>
          </a:p>
          <a:p>
            <a:pPr lvl="1"/>
            <a:r>
              <a:rPr lang="en-US" dirty="0" smtClean="0"/>
              <a:t>Service Learning, Community-Based Learning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r>
              <a:rPr lang="en-US" i="1" dirty="0" smtClean="0"/>
              <a:t>The union serves as a unifying force that </a:t>
            </a:r>
            <a:r>
              <a:rPr lang="en-US" i="1" dirty="0" smtClean="0">
                <a:solidFill>
                  <a:srgbClr val="C00000"/>
                </a:solidFill>
              </a:rPr>
              <a:t>honors</a:t>
            </a:r>
            <a:r>
              <a:rPr lang="en-US" i="1" dirty="0" smtClean="0">
                <a:solidFill>
                  <a:srgbClr val="FFFF00"/>
                </a:solidFill>
              </a:rPr>
              <a:t> </a:t>
            </a:r>
            <a:r>
              <a:rPr lang="en-US" i="1" dirty="0" smtClean="0">
                <a:solidFill>
                  <a:srgbClr val="C00000"/>
                </a:solidFill>
              </a:rPr>
              <a:t>each</a:t>
            </a:r>
            <a:r>
              <a:rPr lang="en-US" i="1" dirty="0" smtClean="0"/>
              <a:t> individual and values </a:t>
            </a:r>
            <a:r>
              <a:rPr lang="en-US" i="1" dirty="0" smtClean="0">
                <a:solidFill>
                  <a:srgbClr val="C00000"/>
                </a:solidFill>
              </a:rPr>
              <a:t>diversity</a:t>
            </a:r>
            <a:r>
              <a:rPr lang="en-US" i="1" dirty="0" smtClean="0"/>
              <a:t>. The union fosters a sense of </a:t>
            </a:r>
            <a:r>
              <a:rPr lang="en-US" i="1" dirty="0" smtClean="0">
                <a:solidFill>
                  <a:srgbClr val="C00000"/>
                </a:solidFill>
              </a:rPr>
              <a:t>community</a:t>
            </a:r>
            <a:r>
              <a:rPr lang="en-US" i="1" dirty="0" smtClean="0"/>
              <a:t> that cultivates enduring loyalty to the college.</a:t>
            </a:r>
          </a:p>
          <a:p>
            <a:pPr>
              <a:buNone/>
            </a:pPr>
            <a:endParaRPr lang="en-US" i="1" dirty="0" smtClean="0"/>
          </a:p>
          <a:p>
            <a:pPr algn="r">
              <a:buNone/>
            </a:pPr>
            <a:r>
              <a:rPr lang="en-US" sz="2000" dirty="0" smtClean="0"/>
              <a:t>Excerpt from Role of the College Union</a:t>
            </a:r>
          </a:p>
          <a:p>
            <a:pPr>
              <a:buNone/>
            </a:pPr>
            <a:r>
              <a:rPr lang="en-US" i="1" dirty="0" smtClean="0"/>
              <a:t/>
            </a:r>
            <a:br>
              <a:rPr lang="en-US" i="1" dirty="0" smtClean="0"/>
            </a:br>
            <a:endParaRPr lang="en-US"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8"/>
  <p:tag name="MMPROD_UIDATA" val="&lt;database version=&quot;6.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gt;&lt;/object&gt;&lt;/database&gt;"/>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356</TotalTime>
  <Words>2133</Words>
  <Application>Microsoft Office PowerPoint</Application>
  <PresentationFormat>On-screen Show (4:3)</PresentationFormat>
  <Paragraphs>279</Paragraphs>
  <Slides>27</Slides>
  <Notes>23</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Add Salsa Without  Losing Your UC Flavor </vt:lpstr>
      <vt:lpstr>Introductions Los Colegas  (The Colleagues)</vt:lpstr>
      <vt:lpstr>Session Objectives</vt:lpstr>
      <vt:lpstr>Your Expectations</vt:lpstr>
      <vt:lpstr>The Foundation/El Fundamiento</vt:lpstr>
      <vt:lpstr>Definitions of Terms: Identity</vt:lpstr>
      <vt:lpstr>National Survey for Student Engagement (NSSE)</vt:lpstr>
      <vt:lpstr>National Survey for Student Engagement (NSSE)</vt:lpstr>
      <vt:lpstr>Slide 9</vt:lpstr>
      <vt:lpstr>Hispanics in America</vt:lpstr>
      <vt:lpstr>Hispanics in America</vt:lpstr>
      <vt:lpstr>Who is (or is not) on campus?</vt:lpstr>
      <vt:lpstr>A Closer Look at Origins/Descent</vt:lpstr>
      <vt:lpstr>Age/Gender of Students Enrolled (18-24 Years Old)</vt:lpstr>
      <vt:lpstr>First Generation Status</vt:lpstr>
      <vt:lpstr>Hispanic Students Are Located …</vt:lpstr>
      <vt:lpstr>Hispanic Students Are Located …</vt:lpstr>
      <vt:lpstr>Campus Environment for Latinos</vt:lpstr>
      <vt:lpstr>Slide 19</vt:lpstr>
      <vt:lpstr>¿Que signifíca?</vt:lpstr>
      <vt:lpstr>Today’s Opportunities  with Latino Students</vt:lpstr>
      <vt:lpstr>Programs &amp; Celebrations</vt:lpstr>
      <vt:lpstr>Opportunities for Collaboration</vt:lpstr>
      <vt:lpstr>Great … but I’m NOT Latino</vt:lpstr>
      <vt:lpstr>Q &amp; A</vt:lpstr>
      <vt:lpstr>Additional Resources</vt:lpstr>
      <vt:lpstr>Additional Resources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Michelle J Smith</dc:creator>
  <cp:lastModifiedBy>Perez, Lisa</cp:lastModifiedBy>
  <cp:revision>56</cp:revision>
  <dcterms:created xsi:type="dcterms:W3CDTF">2009-12-04T19:20:46Z</dcterms:created>
  <dcterms:modified xsi:type="dcterms:W3CDTF">2010-01-22T20:59:48Z</dcterms:modified>
</cp:coreProperties>
</file>